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Nicholas Ang</a:t>
            </a:r>
          </a:p>
          <a:p>
            <a:r>
              <a:rPr lang="en-US" dirty="0">
                <a:solidFill>
                  <a:schemeClr val="bg2"/>
                </a:solidFill>
                <a:latin typeface="Abadi" panose="020B0604020104020204" pitchFamily="34" charset="0"/>
                <a:ea typeface="SF Pro" pitchFamily="2" charset="0"/>
                <a:cs typeface="SF Pro" pitchFamily="2" charset="0"/>
              </a:rPr>
              <a:t>21 November,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66815" cy="4351338"/>
          </a:xfrm>
          <a:prstGeom prst="rect">
            <a:avLst/>
          </a:prstGeom>
        </p:spPr>
        <p:txBody>
          <a:bodyPr/>
          <a:lstStyle/>
          <a:p>
            <a:r>
              <a:rPr lang="en-US" sz="2200" dirty="0">
                <a:solidFill>
                  <a:schemeClr val="accent3">
                    <a:lumMod val="25000"/>
                  </a:schemeClr>
                </a:solidFill>
                <a:latin typeface="Abadi" panose="020B0604020104020204" pitchFamily="34" charset="0"/>
              </a:rPr>
              <a:t>In the dataset, there were cases where the booster did not land successfully.</a:t>
            </a:r>
          </a:p>
          <a:p>
            <a:r>
              <a:rPr lang="en-US" sz="2200" dirty="0">
                <a:solidFill>
                  <a:schemeClr val="accent3">
                    <a:lumMod val="25000"/>
                  </a:schemeClr>
                </a:solidFill>
                <a:latin typeface="Abadi" panose="020B0604020104020204" pitchFamily="34" charset="0"/>
              </a:rPr>
              <a:t>There is a need to transform string variables into categorical variables where 1 means the mission is successful and 0 means the mission is a failure.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06E6DDF8-952C-42DD-0206-95F82D215578}"/>
              </a:ext>
            </a:extLst>
          </p:cNvPr>
          <p:cNvSpPr txBox="1"/>
          <p:nvPr/>
        </p:nvSpPr>
        <p:spPr>
          <a:xfrm>
            <a:off x="770010" y="3112239"/>
            <a:ext cx="3733163" cy="338554"/>
          </a:xfrm>
          <a:prstGeom prst="rect">
            <a:avLst/>
          </a:prstGeom>
          <a:noFill/>
        </p:spPr>
        <p:txBody>
          <a:bodyPr wrap="square" rtlCol="0">
            <a:spAutoFit/>
          </a:bodyPr>
          <a:lstStyle/>
          <a:p>
            <a:r>
              <a:rPr lang="en-SG" sz="1600" dirty="0"/>
              <a:t>1. Calculate launches number for each site</a:t>
            </a:r>
          </a:p>
        </p:txBody>
      </p:sp>
      <p:pic>
        <p:nvPicPr>
          <p:cNvPr id="6" name="Picture 5">
            <a:extLst>
              <a:ext uri="{FF2B5EF4-FFF2-40B4-BE49-F238E27FC236}">
                <a16:creationId xmlns:a16="http://schemas.microsoft.com/office/drawing/2014/main" id="{C7B55B86-DE15-005C-DAA1-F1EF95ED4330}"/>
              </a:ext>
            </a:extLst>
          </p:cNvPr>
          <p:cNvPicPr>
            <a:picLocks noChangeAspect="1"/>
          </p:cNvPicPr>
          <p:nvPr/>
        </p:nvPicPr>
        <p:blipFill>
          <a:blip r:embed="rId3"/>
          <a:stretch>
            <a:fillRect/>
          </a:stretch>
        </p:blipFill>
        <p:spPr>
          <a:xfrm>
            <a:off x="1455175" y="3525529"/>
            <a:ext cx="2019582" cy="809738"/>
          </a:xfrm>
          <a:prstGeom prst="rect">
            <a:avLst/>
          </a:prstGeom>
        </p:spPr>
      </p:pic>
      <p:sp>
        <p:nvSpPr>
          <p:cNvPr id="7" name="TextBox 6">
            <a:extLst>
              <a:ext uri="{FF2B5EF4-FFF2-40B4-BE49-F238E27FC236}">
                <a16:creationId xmlns:a16="http://schemas.microsoft.com/office/drawing/2014/main" id="{599C0742-7BA3-6CC2-8935-DEE5B2E6571C}"/>
              </a:ext>
            </a:extLst>
          </p:cNvPr>
          <p:cNvSpPr txBox="1"/>
          <p:nvPr/>
        </p:nvSpPr>
        <p:spPr>
          <a:xfrm>
            <a:off x="770009" y="4718460"/>
            <a:ext cx="3733163" cy="584775"/>
          </a:xfrm>
          <a:prstGeom prst="rect">
            <a:avLst/>
          </a:prstGeom>
          <a:noFill/>
        </p:spPr>
        <p:txBody>
          <a:bodyPr wrap="square" rtlCol="0">
            <a:spAutoFit/>
          </a:bodyPr>
          <a:lstStyle/>
          <a:p>
            <a:r>
              <a:rPr lang="en-SG" sz="1600" dirty="0"/>
              <a:t>2. Calculate the number and occurrences of each orbit</a:t>
            </a:r>
          </a:p>
        </p:txBody>
      </p:sp>
      <p:pic>
        <p:nvPicPr>
          <p:cNvPr id="10" name="Picture 9">
            <a:extLst>
              <a:ext uri="{FF2B5EF4-FFF2-40B4-BE49-F238E27FC236}">
                <a16:creationId xmlns:a16="http://schemas.microsoft.com/office/drawing/2014/main" id="{26E74184-8876-78A4-3C00-3E9FA57719BA}"/>
              </a:ext>
            </a:extLst>
          </p:cNvPr>
          <p:cNvPicPr>
            <a:picLocks noChangeAspect="1"/>
          </p:cNvPicPr>
          <p:nvPr/>
        </p:nvPicPr>
        <p:blipFill>
          <a:blip r:embed="rId4"/>
          <a:stretch>
            <a:fillRect/>
          </a:stretch>
        </p:blipFill>
        <p:spPr>
          <a:xfrm>
            <a:off x="2094333" y="5105583"/>
            <a:ext cx="1438476" cy="1705213"/>
          </a:xfrm>
          <a:prstGeom prst="rect">
            <a:avLst/>
          </a:prstGeom>
        </p:spPr>
      </p:pic>
      <p:sp>
        <p:nvSpPr>
          <p:cNvPr id="11" name="TextBox 10">
            <a:extLst>
              <a:ext uri="{FF2B5EF4-FFF2-40B4-BE49-F238E27FC236}">
                <a16:creationId xmlns:a16="http://schemas.microsoft.com/office/drawing/2014/main" id="{50C9D301-D762-26B1-457D-E7A9DB1C3C6C}"/>
              </a:ext>
            </a:extLst>
          </p:cNvPr>
          <p:cNvSpPr txBox="1"/>
          <p:nvPr/>
        </p:nvSpPr>
        <p:spPr>
          <a:xfrm>
            <a:off x="4416230" y="3641980"/>
            <a:ext cx="3733163" cy="584775"/>
          </a:xfrm>
          <a:prstGeom prst="rect">
            <a:avLst/>
          </a:prstGeom>
          <a:noFill/>
        </p:spPr>
        <p:txBody>
          <a:bodyPr wrap="square" rtlCol="0">
            <a:spAutoFit/>
          </a:bodyPr>
          <a:lstStyle/>
          <a:p>
            <a:r>
              <a:rPr lang="en-SG" sz="1600" dirty="0"/>
              <a:t>3. Calculate the number and occurrences of mission outcome per orbit type</a:t>
            </a:r>
          </a:p>
        </p:txBody>
      </p:sp>
      <p:pic>
        <p:nvPicPr>
          <p:cNvPr id="13" name="Picture 12">
            <a:extLst>
              <a:ext uri="{FF2B5EF4-FFF2-40B4-BE49-F238E27FC236}">
                <a16:creationId xmlns:a16="http://schemas.microsoft.com/office/drawing/2014/main" id="{34738799-E9D7-487C-ECAB-5D9C0EBD3D0E}"/>
              </a:ext>
            </a:extLst>
          </p:cNvPr>
          <p:cNvPicPr>
            <a:picLocks noChangeAspect="1"/>
          </p:cNvPicPr>
          <p:nvPr/>
        </p:nvPicPr>
        <p:blipFill>
          <a:blip r:embed="rId5"/>
          <a:stretch>
            <a:fillRect/>
          </a:stretch>
        </p:blipFill>
        <p:spPr>
          <a:xfrm>
            <a:off x="4783900" y="4324424"/>
            <a:ext cx="2762636" cy="1562318"/>
          </a:xfrm>
          <a:prstGeom prst="rect">
            <a:avLst/>
          </a:prstGeom>
        </p:spPr>
      </p:pic>
      <p:sp>
        <p:nvSpPr>
          <p:cNvPr id="14" name="TextBox 13">
            <a:extLst>
              <a:ext uri="{FF2B5EF4-FFF2-40B4-BE49-F238E27FC236}">
                <a16:creationId xmlns:a16="http://schemas.microsoft.com/office/drawing/2014/main" id="{AFD4E242-104A-5ECA-6B57-DCD46C382C8B}"/>
              </a:ext>
            </a:extLst>
          </p:cNvPr>
          <p:cNvSpPr txBox="1"/>
          <p:nvPr/>
        </p:nvSpPr>
        <p:spPr>
          <a:xfrm>
            <a:off x="8149393" y="3150275"/>
            <a:ext cx="3733163" cy="584775"/>
          </a:xfrm>
          <a:prstGeom prst="rect">
            <a:avLst/>
          </a:prstGeom>
          <a:noFill/>
        </p:spPr>
        <p:txBody>
          <a:bodyPr wrap="square" rtlCol="0">
            <a:spAutoFit/>
          </a:bodyPr>
          <a:lstStyle/>
          <a:p>
            <a:r>
              <a:rPr lang="en-SG" sz="1600" dirty="0"/>
              <a:t>4. Create landing outcome label from outcome column</a:t>
            </a:r>
          </a:p>
        </p:txBody>
      </p:sp>
      <p:pic>
        <p:nvPicPr>
          <p:cNvPr id="16" name="Picture 15">
            <a:extLst>
              <a:ext uri="{FF2B5EF4-FFF2-40B4-BE49-F238E27FC236}">
                <a16:creationId xmlns:a16="http://schemas.microsoft.com/office/drawing/2014/main" id="{4D419F85-852F-686D-7109-FAB6EC1B04DE}"/>
              </a:ext>
            </a:extLst>
          </p:cNvPr>
          <p:cNvPicPr>
            <a:picLocks noChangeAspect="1"/>
          </p:cNvPicPr>
          <p:nvPr/>
        </p:nvPicPr>
        <p:blipFill>
          <a:blip r:embed="rId6"/>
          <a:stretch>
            <a:fillRect/>
          </a:stretch>
        </p:blipFill>
        <p:spPr>
          <a:xfrm>
            <a:off x="8556581" y="3831899"/>
            <a:ext cx="2753109" cy="1124107"/>
          </a:xfrm>
          <a:prstGeom prst="rect">
            <a:avLst/>
          </a:prstGeom>
        </p:spPr>
      </p:pic>
      <p:sp>
        <p:nvSpPr>
          <p:cNvPr id="17" name="TextBox 16">
            <a:extLst>
              <a:ext uri="{FF2B5EF4-FFF2-40B4-BE49-F238E27FC236}">
                <a16:creationId xmlns:a16="http://schemas.microsoft.com/office/drawing/2014/main" id="{5178AD32-84AC-6CCD-4739-052852BB76B5}"/>
              </a:ext>
            </a:extLst>
          </p:cNvPr>
          <p:cNvSpPr txBox="1"/>
          <p:nvPr/>
        </p:nvSpPr>
        <p:spPr>
          <a:xfrm>
            <a:off x="8149392" y="5152235"/>
            <a:ext cx="3733163" cy="338554"/>
          </a:xfrm>
          <a:prstGeom prst="rect">
            <a:avLst/>
          </a:prstGeom>
          <a:noFill/>
        </p:spPr>
        <p:txBody>
          <a:bodyPr wrap="square" rtlCol="0">
            <a:spAutoFit/>
          </a:bodyPr>
          <a:lstStyle/>
          <a:p>
            <a:r>
              <a:rPr lang="en-SG" sz="1600" dirty="0"/>
              <a:t>5. Export to file format</a:t>
            </a:r>
          </a:p>
        </p:txBody>
      </p:sp>
      <p:pic>
        <p:nvPicPr>
          <p:cNvPr id="19" name="Picture 18">
            <a:extLst>
              <a:ext uri="{FF2B5EF4-FFF2-40B4-BE49-F238E27FC236}">
                <a16:creationId xmlns:a16="http://schemas.microsoft.com/office/drawing/2014/main" id="{BA556925-6B79-38D1-091F-BC64A4F340A9}"/>
              </a:ext>
            </a:extLst>
          </p:cNvPr>
          <p:cNvPicPr>
            <a:picLocks noChangeAspect="1"/>
          </p:cNvPicPr>
          <p:nvPr/>
        </p:nvPicPr>
        <p:blipFill>
          <a:blip r:embed="rId7"/>
          <a:stretch>
            <a:fillRect/>
          </a:stretch>
        </p:blipFill>
        <p:spPr>
          <a:xfrm>
            <a:off x="8421265" y="5598126"/>
            <a:ext cx="2800741" cy="209579"/>
          </a:xfrm>
          <a:prstGeom prst="rect">
            <a:avLst/>
          </a:prstGeom>
        </p:spPr>
      </p:pic>
      <p:cxnSp>
        <p:nvCxnSpPr>
          <p:cNvPr id="21" name="Straight Arrow Connector 20">
            <a:extLst>
              <a:ext uri="{FF2B5EF4-FFF2-40B4-BE49-F238E27FC236}">
                <a16:creationId xmlns:a16="http://schemas.microsoft.com/office/drawing/2014/main" id="{62EDAAC0-64FA-E13D-D7B3-FA16BC36054E}"/>
              </a:ext>
            </a:extLst>
          </p:cNvPr>
          <p:cNvCxnSpPr/>
          <p:nvPr/>
        </p:nvCxnSpPr>
        <p:spPr>
          <a:xfrm>
            <a:off x="2433867" y="4393952"/>
            <a:ext cx="0" cy="38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323C3496-4372-027A-6B2D-7EB9C9C0BC15}"/>
              </a:ext>
            </a:extLst>
          </p:cNvPr>
          <p:cNvCxnSpPr>
            <a:stCxn id="10" idx="3"/>
            <a:endCxn id="13" idx="1"/>
          </p:cNvCxnSpPr>
          <p:nvPr/>
        </p:nvCxnSpPr>
        <p:spPr>
          <a:xfrm flipV="1">
            <a:off x="3532809" y="5105583"/>
            <a:ext cx="1251091" cy="85260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F02F352-FD10-776E-E1A4-7171CDE3597D}"/>
              </a:ext>
            </a:extLst>
          </p:cNvPr>
          <p:cNvCxnSpPr>
            <a:stCxn id="13" idx="3"/>
            <a:endCxn id="16" idx="1"/>
          </p:cNvCxnSpPr>
          <p:nvPr/>
        </p:nvCxnSpPr>
        <p:spPr>
          <a:xfrm flipV="1">
            <a:off x="7546536" y="4393953"/>
            <a:ext cx="1010045" cy="711630"/>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168C248-FF58-D23A-0DEF-B67818CFC8C8}"/>
              </a:ext>
            </a:extLst>
          </p:cNvPr>
          <p:cNvCxnSpPr/>
          <p:nvPr/>
        </p:nvCxnSpPr>
        <p:spPr>
          <a:xfrm>
            <a:off x="10314422" y="4998768"/>
            <a:ext cx="0" cy="3861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6890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Graphs</a:t>
            </a:r>
          </a:p>
          <a:p>
            <a:pPr lvl="1">
              <a:lnSpc>
                <a:spcPct val="100000"/>
              </a:lnSpc>
              <a:spcBef>
                <a:spcPts val="1400"/>
              </a:spcBef>
            </a:pPr>
            <a:r>
              <a:rPr lang="en-US" sz="1800" dirty="0">
                <a:solidFill>
                  <a:schemeClr val="accent3">
                    <a:lumMod val="25000"/>
                  </a:schemeClr>
                </a:solidFill>
                <a:latin typeface="Abadi"/>
              </a:rPr>
              <a:t>Flight number against Payload Mass</a:t>
            </a:r>
          </a:p>
          <a:p>
            <a:pPr lvl="1">
              <a:lnSpc>
                <a:spcPct val="100000"/>
              </a:lnSpc>
              <a:spcBef>
                <a:spcPts val="1400"/>
              </a:spcBef>
            </a:pPr>
            <a:r>
              <a:rPr lang="en-US" sz="1800" dirty="0">
                <a:solidFill>
                  <a:schemeClr val="accent3">
                    <a:lumMod val="25000"/>
                  </a:schemeClr>
                </a:solidFill>
                <a:latin typeface="Abadi"/>
              </a:rPr>
              <a:t>Flight number against Launch site</a:t>
            </a:r>
          </a:p>
          <a:p>
            <a:pPr lvl="1">
              <a:lnSpc>
                <a:spcPct val="100000"/>
              </a:lnSpc>
              <a:spcBef>
                <a:spcPts val="1400"/>
              </a:spcBef>
            </a:pPr>
            <a:r>
              <a:rPr lang="en-US" sz="1800" dirty="0">
                <a:solidFill>
                  <a:schemeClr val="accent3">
                    <a:lumMod val="25000"/>
                  </a:schemeClr>
                </a:solidFill>
                <a:latin typeface="Abadi"/>
              </a:rPr>
              <a:t>Payload mass against Launch site</a:t>
            </a:r>
          </a:p>
          <a:p>
            <a:pPr lvl="1">
              <a:lnSpc>
                <a:spcPct val="100000"/>
              </a:lnSpc>
              <a:spcBef>
                <a:spcPts val="1400"/>
              </a:spcBef>
            </a:pPr>
            <a:r>
              <a:rPr lang="en-US" sz="1800" dirty="0">
                <a:solidFill>
                  <a:schemeClr val="accent3">
                    <a:lumMod val="25000"/>
                  </a:schemeClr>
                </a:solidFill>
                <a:latin typeface="Abadi"/>
              </a:rPr>
              <a:t>Orbit against Flight Number</a:t>
            </a:r>
          </a:p>
          <a:p>
            <a:pPr lvl="1">
              <a:lnSpc>
                <a:spcPct val="100000"/>
              </a:lnSpc>
              <a:spcBef>
                <a:spcPts val="1400"/>
              </a:spcBef>
            </a:pPr>
            <a:r>
              <a:rPr lang="en-US" sz="1800" dirty="0">
                <a:solidFill>
                  <a:schemeClr val="accent3">
                    <a:lumMod val="25000"/>
                  </a:schemeClr>
                </a:solidFill>
                <a:latin typeface="Abadi"/>
              </a:rPr>
              <a:t>Payload mass against Orbit</a:t>
            </a:r>
          </a:p>
          <a:p>
            <a:pPr lvl="1">
              <a:lnSpc>
                <a:spcPct val="100000"/>
              </a:lnSpc>
              <a:spcBef>
                <a:spcPts val="1400"/>
              </a:spcBef>
            </a:pPr>
            <a:r>
              <a:rPr lang="en-US" sz="1800" dirty="0">
                <a:solidFill>
                  <a:schemeClr val="accent3">
                    <a:lumMod val="25000"/>
                  </a:schemeClr>
                </a:solidFill>
                <a:latin typeface="Abadi"/>
              </a:rPr>
              <a:t>Orbit against Payload mass</a:t>
            </a:r>
          </a:p>
          <a:p>
            <a:pPr marL="457200" lvl="1" indent="0">
              <a:lnSpc>
                <a:spcPct val="100000"/>
              </a:lnSpc>
              <a:spcBef>
                <a:spcPts val="1400"/>
              </a:spcBef>
              <a:buNone/>
            </a:pPr>
            <a:endParaRPr lang="en-US" sz="18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Scatter plot is used to show the relationship between variables known as correlation</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57DF567F-932D-62AE-43B4-F6F81A68F73F}"/>
              </a:ext>
            </a:extLst>
          </p:cNvPr>
          <p:cNvSpPr txBox="1">
            <a:spLocks/>
          </p:cNvSpPr>
          <p:nvPr/>
        </p:nvSpPr>
        <p:spPr>
          <a:xfrm>
            <a:off x="6430319" y="1817534"/>
            <a:ext cx="4568906" cy="202687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Bar Graph</a:t>
            </a:r>
          </a:p>
          <a:p>
            <a:pPr lvl="1">
              <a:lnSpc>
                <a:spcPct val="100000"/>
              </a:lnSpc>
              <a:spcBef>
                <a:spcPts val="1400"/>
              </a:spcBef>
            </a:pPr>
            <a:r>
              <a:rPr lang="en-US" sz="1800" dirty="0">
                <a:solidFill>
                  <a:schemeClr val="accent3">
                    <a:lumMod val="25000"/>
                  </a:schemeClr>
                </a:solidFill>
                <a:latin typeface="Abadi"/>
              </a:rPr>
              <a:t>Success rate vs Orbit</a:t>
            </a:r>
          </a:p>
          <a:p>
            <a:pPr marL="457200" lvl="1" indent="0">
              <a:lnSpc>
                <a:spcPct val="100000"/>
              </a:lnSpc>
              <a:spcBef>
                <a:spcPts val="1400"/>
              </a:spcBef>
              <a:buNone/>
            </a:pPr>
            <a:r>
              <a:rPr lang="en-US" sz="1800" dirty="0">
                <a:solidFill>
                  <a:schemeClr val="accent3">
                    <a:lumMod val="25000"/>
                  </a:schemeClr>
                </a:solidFill>
                <a:latin typeface="Abadi"/>
              </a:rPr>
              <a:t>Bar graphs show the relationship between numeric and categorical variables</a:t>
            </a:r>
            <a:endParaRPr lang="en-US" sz="1800" dirty="0">
              <a:solidFill>
                <a:schemeClr val="accent3">
                  <a:lumMod val="25000"/>
                </a:schemeClr>
              </a:solidFill>
              <a:latin typeface="Abadi" panose="020B0604020104020204" pitchFamily="34" charset="0"/>
            </a:endParaRPr>
          </a:p>
          <a:p>
            <a:endParaRPr lang="en-US" dirty="0"/>
          </a:p>
        </p:txBody>
      </p:sp>
      <p:sp>
        <p:nvSpPr>
          <p:cNvPr id="6" name="Content Placeholder 4">
            <a:extLst>
              <a:ext uri="{FF2B5EF4-FFF2-40B4-BE49-F238E27FC236}">
                <a16:creationId xmlns:a16="http://schemas.microsoft.com/office/drawing/2014/main" id="{777D5202-28B1-6CCF-6951-8A31E498759D}"/>
              </a:ext>
            </a:extLst>
          </p:cNvPr>
          <p:cNvSpPr txBox="1">
            <a:spLocks/>
          </p:cNvSpPr>
          <p:nvPr/>
        </p:nvSpPr>
        <p:spPr>
          <a:xfrm>
            <a:off x="6430319" y="4135336"/>
            <a:ext cx="4568906" cy="21840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Line Graph</a:t>
            </a:r>
          </a:p>
          <a:p>
            <a:pPr lvl="1">
              <a:lnSpc>
                <a:spcPct val="100000"/>
              </a:lnSpc>
              <a:spcBef>
                <a:spcPts val="1400"/>
              </a:spcBef>
            </a:pPr>
            <a:r>
              <a:rPr lang="en-US" sz="1800" dirty="0">
                <a:solidFill>
                  <a:schemeClr val="accent3">
                    <a:lumMod val="25000"/>
                  </a:schemeClr>
                </a:solidFill>
                <a:latin typeface="Abadi"/>
              </a:rPr>
              <a:t>Success Rate vs Year</a:t>
            </a:r>
          </a:p>
          <a:p>
            <a:pPr marL="457200" lvl="1" indent="0">
              <a:lnSpc>
                <a:spcPct val="100000"/>
              </a:lnSpc>
              <a:spcBef>
                <a:spcPts val="1400"/>
              </a:spcBef>
              <a:buNone/>
            </a:pPr>
            <a:r>
              <a:rPr lang="en-US" sz="1800" dirty="0">
                <a:solidFill>
                  <a:schemeClr val="accent3">
                    <a:lumMod val="25000"/>
                  </a:schemeClr>
                </a:solidFill>
                <a:latin typeface="Abadi"/>
              </a:rPr>
              <a:t>Line Graph show data variables and the trends. Line graphs can help to show global behavior and make predictions for unseen data</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117"/>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SQL queries were performed to gather and understand data from this dataset:</a:t>
            </a:r>
          </a:p>
          <a:p>
            <a:pPr lvl="1">
              <a:lnSpc>
                <a:spcPct val="100000"/>
              </a:lnSpc>
              <a:spcBef>
                <a:spcPts val="1400"/>
              </a:spcBef>
            </a:pPr>
            <a:r>
              <a:rPr lang="en-US" sz="1600" dirty="0">
                <a:solidFill>
                  <a:schemeClr val="accent3">
                    <a:lumMod val="25000"/>
                  </a:schemeClr>
                </a:solidFill>
                <a:latin typeface="Abadi" panose="020B0604020104020204" pitchFamily="34" charset="0"/>
              </a:rPr>
              <a:t>Displayed the names of the unique launch sites in the space mission</a:t>
            </a:r>
          </a:p>
          <a:p>
            <a:pPr lvl="1">
              <a:lnSpc>
                <a:spcPct val="100000"/>
              </a:lnSpc>
              <a:spcBef>
                <a:spcPts val="1400"/>
              </a:spcBef>
            </a:pPr>
            <a:r>
              <a:rPr lang="en-US" sz="1600" dirty="0">
                <a:solidFill>
                  <a:schemeClr val="accent3">
                    <a:lumMod val="25000"/>
                  </a:schemeClr>
                </a:solidFill>
                <a:latin typeface="Abadi" panose="020B0604020104020204" pitchFamily="34" charset="0"/>
              </a:rPr>
              <a:t>Displayed 5 records where launch sites began with “CCA”</a:t>
            </a:r>
          </a:p>
          <a:p>
            <a:pPr lvl="1">
              <a:lnSpc>
                <a:spcPct val="100000"/>
              </a:lnSpc>
              <a:spcBef>
                <a:spcPts val="1400"/>
              </a:spcBef>
            </a:pPr>
            <a:r>
              <a:rPr lang="en-US" sz="1600" dirty="0">
                <a:solidFill>
                  <a:schemeClr val="accent3">
                    <a:lumMod val="25000"/>
                  </a:schemeClr>
                </a:solidFill>
                <a:latin typeface="Abadi" panose="020B0604020104020204" pitchFamily="34" charset="0"/>
              </a:rPr>
              <a:t>Displayed the total payload mass carried by boosters launched by NASA</a:t>
            </a:r>
          </a:p>
          <a:p>
            <a:pPr lvl="1">
              <a:lnSpc>
                <a:spcPct val="100000"/>
              </a:lnSpc>
              <a:spcBef>
                <a:spcPts val="1400"/>
              </a:spcBef>
            </a:pPr>
            <a:r>
              <a:rPr lang="en-US" sz="1600" dirty="0">
                <a:solidFill>
                  <a:schemeClr val="accent3">
                    <a:lumMod val="25000"/>
                  </a:schemeClr>
                </a:solidFill>
                <a:latin typeface="Abadi" panose="020B0604020104020204" pitchFamily="34" charset="0"/>
              </a:rPr>
              <a:t>Displayed average payload mass carried by booster version F9 v1.1</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date when the first successful landing outcome in ground pad</a:t>
            </a:r>
          </a:p>
          <a:p>
            <a:pPr lvl="1">
              <a:lnSpc>
                <a:spcPct val="100000"/>
              </a:lnSpc>
              <a:spcBef>
                <a:spcPts val="1400"/>
              </a:spcBef>
            </a:pPr>
            <a:r>
              <a:rPr lang="en-US" sz="1600" dirty="0">
                <a:solidFill>
                  <a:schemeClr val="accent3">
                    <a:lumMod val="25000"/>
                  </a:schemeClr>
                </a:solidFill>
                <a:latin typeface="Abadi" panose="020B0604020104020204" pitchFamily="34" charset="0"/>
              </a:rPr>
              <a:t>List names of boosters which have success in drone ship and have a payload mass of &gt; 4000 and &lt; 6000</a:t>
            </a:r>
          </a:p>
          <a:p>
            <a:pPr lvl="1">
              <a:lnSpc>
                <a:spcPct val="100000"/>
              </a:lnSpc>
              <a:spcBef>
                <a:spcPts val="1400"/>
              </a:spcBef>
            </a:pPr>
            <a:r>
              <a:rPr lang="en-US" sz="1600" dirty="0">
                <a:solidFill>
                  <a:schemeClr val="accent3">
                    <a:lumMod val="25000"/>
                  </a:schemeClr>
                </a:solidFill>
                <a:latin typeface="Abadi" panose="020B0604020104020204" pitchFamily="34" charset="0"/>
              </a:rPr>
              <a:t>List total number of successful and failure mission outcomes</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names of booster versions which have carried the maximum payload mass</a:t>
            </a:r>
          </a:p>
          <a:p>
            <a:pPr lvl="1">
              <a:lnSpc>
                <a:spcPct val="100000"/>
              </a:lnSpc>
              <a:spcBef>
                <a:spcPts val="1400"/>
              </a:spcBef>
            </a:pPr>
            <a:r>
              <a:rPr lang="en-US" sz="1600" dirty="0">
                <a:solidFill>
                  <a:schemeClr val="accent3">
                    <a:lumMod val="25000"/>
                  </a:schemeClr>
                </a:solidFill>
                <a:latin typeface="Abadi" panose="020B0604020104020204" pitchFamily="34" charset="0"/>
              </a:rPr>
              <a:t>List records with months, failure landing outcomes in drone ship, booster versions, launch site for the year 2015</a:t>
            </a:r>
          </a:p>
          <a:p>
            <a:pPr lvl="1">
              <a:lnSpc>
                <a:spcPct val="100000"/>
              </a:lnSpc>
              <a:spcBef>
                <a:spcPts val="1400"/>
              </a:spcBef>
            </a:pPr>
            <a:r>
              <a:rPr lang="en-US" sz="1600" dirty="0">
                <a:solidFill>
                  <a:schemeClr val="accent3">
                    <a:lumMod val="25000"/>
                  </a:schemeClr>
                </a:solidFill>
                <a:latin typeface="Abadi" panose="020B0604020104020204" pitchFamily="34" charset="0"/>
              </a:rPr>
              <a:t>Ranking of the count of successful landing outcomes between 04-06-2010 and 20-03-2017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Folium map object is a map centered on the NASA Johnson Space Center at </a:t>
            </a:r>
            <a:r>
              <a:rPr lang="en-US" sz="2000" dirty="0" err="1">
                <a:solidFill>
                  <a:schemeClr val="accent3">
                    <a:lumMod val="25000"/>
                  </a:schemeClr>
                </a:solidFill>
                <a:latin typeface="Abadi" panose="020B0604020104020204" pitchFamily="34" charset="0"/>
              </a:rPr>
              <a:t>Houson</a:t>
            </a:r>
            <a:r>
              <a:rPr lang="en-US" sz="2000" dirty="0">
                <a:solidFill>
                  <a:schemeClr val="accent3">
                    <a:lumMod val="25000"/>
                  </a:schemeClr>
                </a:solidFill>
                <a:latin typeface="Abadi" panose="020B0604020104020204" pitchFamily="34" charset="0"/>
              </a:rPr>
              <a:t>, Texas</a:t>
            </a:r>
          </a:p>
          <a:p>
            <a:pPr lvl="1">
              <a:lnSpc>
                <a:spcPct val="100000"/>
              </a:lnSpc>
              <a:spcBef>
                <a:spcPts val="1400"/>
              </a:spcBef>
            </a:pPr>
            <a:r>
              <a:rPr lang="en-US" sz="1600" dirty="0">
                <a:solidFill>
                  <a:schemeClr val="accent3">
                    <a:lumMod val="25000"/>
                  </a:schemeClr>
                </a:solidFill>
                <a:latin typeface="Abadi" panose="020B0604020104020204" pitchFamily="34" charset="0"/>
              </a:rPr>
              <a:t>Red circle at NASA Johnson Space Center’s coordinates with a label showing its name (</a:t>
            </a: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folium.map.Marker</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Red circles at each launch site coordinates with the labels showing respective launch site names (</a:t>
            </a:r>
            <a:r>
              <a:rPr lang="en-US" sz="1600" dirty="0" err="1">
                <a:solidFill>
                  <a:schemeClr val="accent3">
                    <a:lumMod val="25000"/>
                  </a:schemeClr>
                </a:solidFill>
                <a:latin typeface="Abadi" panose="020B0604020104020204" pitchFamily="34" charset="0"/>
              </a:rPr>
              <a:t>folium.Circle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folium.map.Marker</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folium.features.Divlcon</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The grouping of points in a cluster to display multiple and different information for the same coordinates (</a:t>
            </a:r>
            <a:r>
              <a:rPr lang="en-US" sz="1600" dirty="0" err="1">
                <a:solidFill>
                  <a:schemeClr val="accent3">
                    <a:lumMod val="25000"/>
                  </a:schemeClr>
                </a:solidFill>
                <a:latin typeface="Abadi" panose="020B0604020104020204" pitchFamily="34" charset="0"/>
              </a:rPr>
              <a:t>folium.plugins.MarkerCluster</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Markers to show successful and unsuccessful landings. </a:t>
            </a:r>
            <a:r>
              <a:rPr lang="en-US" sz="1600" b="1" dirty="0">
                <a:solidFill>
                  <a:srgbClr val="00B050"/>
                </a:solidFill>
                <a:latin typeface="Abadi" panose="020B0604020104020204" pitchFamily="34" charset="0"/>
              </a:rPr>
              <a:t>Green</a:t>
            </a:r>
            <a:r>
              <a:rPr lang="en-US" sz="1600" dirty="0">
                <a:solidFill>
                  <a:schemeClr val="accent3">
                    <a:lumMod val="25000"/>
                  </a:schemeClr>
                </a:solidFill>
                <a:latin typeface="Abadi" panose="020B0604020104020204" pitchFamily="34" charset="0"/>
              </a:rPr>
              <a:t> for successful landing and </a:t>
            </a:r>
            <a:r>
              <a:rPr lang="en-US" sz="1600" b="1" dirty="0">
                <a:solidFill>
                  <a:srgbClr val="FF0000"/>
                </a:solidFill>
                <a:latin typeface="Abadi" panose="020B0604020104020204" pitchFamily="34" charset="0"/>
              </a:rPr>
              <a:t>Red</a:t>
            </a:r>
            <a:r>
              <a:rPr lang="en-US" sz="1600" dirty="0">
                <a:solidFill>
                  <a:schemeClr val="accent3">
                    <a:lumMod val="25000"/>
                  </a:schemeClr>
                </a:solidFill>
                <a:latin typeface="Abadi" panose="020B0604020104020204" pitchFamily="34" charset="0"/>
              </a:rPr>
              <a:t> for unsuccessful landings. (</a:t>
            </a:r>
            <a:r>
              <a:rPr lang="en-US" sz="1600" dirty="0" err="1">
                <a:solidFill>
                  <a:schemeClr val="accent3">
                    <a:lumMod val="25000"/>
                  </a:schemeClr>
                </a:solidFill>
                <a:latin typeface="Abadi" panose="020B0604020104020204" pitchFamily="34" charset="0"/>
              </a:rPr>
              <a:t>folium.map.Marker</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folium.Icon</a:t>
            </a:r>
            <a:r>
              <a:rPr lang="en-US" sz="1600" dirty="0">
                <a:solidFill>
                  <a:schemeClr val="accent3">
                    <a:lumMod val="25000"/>
                  </a:schemeClr>
                </a:solidFill>
                <a:latin typeface="Abadi" panose="020B0604020104020204" pitchFamily="34" charset="0"/>
              </a:rPr>
              <a:t>)</a:t>
            </a:r>
          </a:p>
          <a:p>
            <a:r>
              <a:rPr lang="en-US" sz="2000" dirty="0"/>
              <a:t>These objects were created in order to better understand the problem and data. From this, we can show all launch sites, their surroundings and the number of successful and unsuccessful landings.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Dashboard has dropdown, pie chart, rangeslider and scatter plot components</a:t>
            </a:r>
          </a:p>
          <a:p>
            <a:pPr lvl="1">
              <a:lnSpc>
                <a:spcPct val="100000"/>
              </a:lnSpc>
              <a:spcBef>
                <a:spcPts val="1400"/>
              </a:spcBef>
            </a:pPr>
            <a:r>
              <a:rPr lang="en-US" sz="1600" dirty="0">
                <a:solidFill>
                  <a:schemeClr val="accent3">
                    <a:lumMod val="25000"/>
                  </a:schemeClr>
                </a:solidFill>
                <a:latin typeface="Abadi" panose="020B0604020104020204" pitchFamily="34" charset="0"/>
              </a:rPr>
              <a:t>Dropdown allows the user to choose the launch site or all launch sites (dash_core_components.Dropdown)</a:t>
            </a:r>
          </a:p>
          <a:p>
            <a:pPr lvl="1">
              <a:lnSpc>
                <a:spcPct val="100000"/>
              </a:lnSpc>
              <a:spcBef>
                <a:spcPts val="1400"/>
              </a:spcBef>
            </a:pPr>
            <a:r>
              <a:rPr lang="en-US" sz="1600" dirty="0">
                <a:solidFill>
                  <a:schemeClr val="accent3">
                    <a:lumMod val="25000"/>
                  </a:schemeClr>
                </a:solidFill>
                <a:latin typeface="Abadi" panose="020B0604020104020204" pitchFamily="34" charset="0"/>
              </a:rPr>
              <a:t>Pie chart shows the total success and total failure for the launch site chosen with the dropdown component (plotly.express.pie)</a:t>
            </a:r>
          </a:p>
          <a:p>
            <a:pPr lvl="1">
              <a:lnSpc>
                <a:spcPct val="100000"/>
              </a:lnSpc>
              <a:spcBef>
                <a:spcPts val="1400"/>
              </a:spcBef>
            </a:pPr>
            <a:r>
              <a:rPr lang="en-US" sz="1600" dirty="0">
                <a:solidFill>
                  <a:schemeClr val="accent3">
                    <a:lumMod val="25000"/>
                  </a:schemeClr>
                </a:solidFill>
                <a:latin typeface="Abadi" panose="020B0604020104020204" pitchFamily="34" charset="0"/>
              </a:rPr>
              <a:t>Rangeslider allows a user to select a payload mass in a fixed range (dash_core_components.RangeSlider)</a:t>
            </a:r>
          </a:p>
          <a:p>
            <a:pPr lvl="1">
              <a:lnSpc>
                <a:spcPct val="100000"/>
              </a:lnSpc>
              <a:spcBef>
                <a:spcPts val="1400"/>
              </a:spcBef>
            </a:pPr>
            <a:r>
              <a:rPr lang="en-US" sz="1600" dirty="0">
                <a:solidFill>
                  <a:schemeClr val="accent3">
                    <a:lumMod val="25000"/>
                  </a:schemeClr>
                </a:solidFill>
                <a:latin typeface="Abadi" panose="020B0604020104020204" pitchFamily="34" charset="0"/>
              </a:rPr>
              <a:t>Scatter plot chart shows the relationship between two variables, particularly Success vs Payload Mass (</a:t>
            </a:r>
            <a:r>
              <a:rPr lang="en-US" sz="1600" dirty="0" err="1">
                <a:solidFill>
                  <a:schemeClr val="accent3">
                    <a:lumMod val="25000"/>
                  </a:schemeClr>
                </a:solidFill>
                <a:latin typeface="Abadi" panose="020B0604020104020204" pitchFamily="34" charset="0"/>
              </a:rPr>
              <a:t>plotly.express.scatter</a:t>
            </a:r>
            <a:r>
              <a:rPr lang="en-US" sz="1600" dirty="0">
                <a:solidFill>
                  <a:schemeClr val="accent3">
                    <a:lumMod val="25000"/>
                  </a:schemeClr>
                </a:solidFill>
                <a:latin typeface="Abadi" panose="020B0604020104020204" pitchFamily="34" charset="0"/>
              </a:rPr>
              <a: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3330"/>
            <a:ext cx="9745589" cy="4756020"/>
          </a:xfrm>
          <a:prstGeom prst="rect">
            <a:avLst/>
          </a:prstGeom>
        </p:spPr>
        <p:txBody>
          <a:bodyPr>
            <a:normAutofit fontScale="32500" lnSpcReduction="20000"/>
          </a:bodyPr>
          <a:lstStyle/>
          <a:p>
            <a:pPr>
              <a:lnSpc>
                <a:spcPct val="100000"/>
              </a:lnSpc>
              <a:spcBef>
                <a:spcPts val="1400"/>
              </a:spcBef>
            </a:pPr>
            <a:r>
              <a:rPr lang="en-US" sz="4900" b="1" dirty="0">
                <a:solidFill>
                  <a:schemeClr val="accent3">
                    <a:lumMod val="25000"/>
                  </a:schemeClr>
                </a:solidFill>
                <a:latin typeface="Abadi" panose="020B0604020104020204" pitchFamily="34" charset="0"/>
              </a:rPr>
              <a:t>Data Preparation</a:t>
            </a:r>
          </a:p>
          <a:p>
            <a:pPr lvl="1">
              <a:lnSpc>
                <a:spcPct val="100000"/>
              </a:lnSpc>
              <a:spcBef>
                <a:spcPts val="1400"/>
              </a:spcBef>
            </a:pPr>
            <a:r>
              <a:rPr lang="en-US" sz="3100" dirty="0">
                <a:solidFill>
                  <a:schemeClr val="accent3">
                    <a:lumMod val="25000"/>
                  </a:schemeClr>
                </a:solidFill>
                <a:latin typeface="Abadi" panose="020B0604020104020204" pitchFamily="34" charset="0"/>
              </a:rPr>
              <a:t>Load the dataset</a:t>
            </a:r>
          </a:p>
          <a:p>
            <a:pPr lvl="1">
              <a:lnSpc>
                <a:spcPct val="100000"/>
              </a:lnSpc>
              <a:spcBef>
                <a:spcPts val="1400"/>
              </a:spcBef>
            </a:pPr>
            <a:r>
              <a:rPr lang="en-US" sz="3100" dirty="0">
                <a:solidFill>
                  <a:schemeClr val="accent3">
                    <a:lumMod val="25000"/>
                  </a:schemeClr>
                </a:solidFill>
                <a:latin typeface="Abadi" panose="020B0604020104020204" pitchFamily="34" charset="0"/>
              </a:rPr>
              <a:t>Normalize data</a:t>
            </a:r>
          </a:p>
          <a:p>
            <a:pPr lvl="1">
              <a:lnSpc>
                <a:spcPct val="100000"/>
              </a:lnSpc>
              <a:spcBef>
                <a:spcPts val="1400"/>
              </a:spcBef>
            </a:pPr>
            <a:r>
              <a:rPr lang="en-US" sz="3100" dirty="0">
                <a:solidFill>
                  <a:schemeClr val="accent3">
                    <a:lumMod val="25000"/>
                  </a:schemeClr>
                </a:solidFill>
                <a:latin typeface="Abadi" panose="020B0604020104020204" pitchFamily="34" charset="0"/>
              </a:rPr>
              <a:t>Split data into training and test sets</a:t>
            </a:r>
          </a:p>
          <a:p>
            <a:pPr>
              <a:lnSpc>
                <a:spcPct val="100000"/>
              </a:lnSpc>
              <a:spcBef>
                <a:spcPts val="1400"/>
              </a:spcBef>
            </a:pPr>
            <a:r>
              <a:rPr lang="en-US" sz="4900" b="1" dirty="0">
                <a:solidFill>
                  <a:schemeClr val="accent3">
                    <a:lumMod val="25000"/>
                  </a:schemeClr>
                </a:solidFill>
                <a:latin typeface="Abadi" panose="020B0604020104020204" pitchFamily="34" charset="0"/>
              </a:rPr>
              <a:t>Model Preparation</a:t>
            </a:r>
          </a:p>
          <a:p>
            <a:pPr lvl="1">
              <a:lnSpc>
                <a:spcPct val="100000"/>
              </a:lnSpc>
              <a:spcBef>
                <a:spcPts val="1400"/>
              </a:spcBef>
            </a:pPr>
            <a:r>
              <a:rPr lang="en-US" sz="3100" dirty="0">
                <a:solidFill>
                  <a:schemeClr val="accent3">
                    <a:lumMod val="25000"/>
                  </a:schemeClr>
                </a:solidFill>
                <a:latin typeface="Abadi" panose="020B0604020104020204" pitchFamily="34" charset="0"/>
              </a:rPr>
              <a:t>Selection of machine learning algorithm</a:t>
            </a:r>
          </a:p>
          <a:p>
            <a:pPr lvl="1">
              <a:lnSpc>
                <a:spcPct val="100000"/>
              </a:lnSpc>
              <a:spcBef>
                <a:spcPts val="1400"/>
              </a:spcBef>
            </a:pPr>
            <a:r>
              <a:rPr lang="en-US" sz="3100" dirty="0">
                <a:solidFill>
                  <a:schemeClr val="accent3">
                    <a:lumMod val="25000"/>
                  </a:schemeClr>
                </a:solidFill>
                <a:latin typeface="Abadi" panose="020B0604020104020204" pitchFamily="34" charset="0"/>
              </a:rPr>
              <a:t>Set parameters for each algorithm to GridSearchCV</a:t>
            </a:r>
          </a:p>
          <a:p>
            <a:pPr lvl="1">
              <a:lnSpc>
                <a:spcPct val="100000"/>
              </a:lnSpc>
              <a:spcBef>
                <a:spcPts val="1400"/>
              </a:spcBef>
            </a:pPr>
            <a:r>
              <a:rPr lang="en-US" sz="3100" dirty="0">
                <a:solidFill>
                  <a:schemeClr val="accent3">
                    <a:lumMod val="25000"/>
                  </a:schemeClr>
                </a:solidFill>
                <a:latin typeface="Abadi" panose="020B0604020104020204" pitchFamily="34" charset="0"/>
              </a:rPr>
              <a:t>Training GridSearchModel models with training dataset</a:t>
            </a:r>
          </a:p>
          <a:p>
            <a:pPr>
              <a:lnSpc>
                <a:spcPct val="100000"/>
              </a:lnSpc>
              <a:spcBef>
                <a:spcPts val="1400"/>
              </a:spcBef>
            </a:pPr>
            <a:r>
              <a:rPr lang="en-US" sz="4900" b="1" dirty="0">
                <a:solidFill>
                  <a:schemeClr val="accent3">
                    <a:lumMod val="25000"/>
                  </a:schemeClr>
                </a:solidFill>
                <a:latin typeface="Abadi" panose="020B0604020104020204" pitchFamily="34" charset="0"/>
              </a:rPr>
              <a:t>Model Evaluation</a:t>
            </a:r>
          </a:p>
          <a:p>
            <a:pPr lvl="1">
              <a:lnSpc>
                <a:spcPct val="100000"/>
              </a:lnSpc>
              <a:spcBef>
                <a:spcPts val="1400"/>
              </a:spcBef>
            </a:pPr>
            <a:r>
              <a:rPr lang="en-US" sz="3100" dirty="0">
                <a:solidFill>
                  <a:schemeClr val="accent3">
                    <a:lumMod val="25000"/>
                  </a:schemeClr>
                </a:solidFill>
                <a:latin typeface="Abadi" panose="020B0604020104020204" pitchFamily="34" charset="0"/>
              </a:rPr>
              <a:t>Get the best hyperparameters for each type of model</a:t>
            </a:r>
          </a:p>
          <a:p>
            <a:pPr lvl="1">
              <a:lnSpc>
                <a:spcPct val="100000"/>
              </a:lnSpc>
              <a:spcBef>
                <a:spcPts val="1400"/>
              </a:spcBef>
            </a:pPr>
            <a:r>
              <a:rPr lang="en-US" sz="3100" dirty="0">
                <a:solidFill>
                  <a:schemeClr val="accent3">
                    <a:lumMod val="25000"/>
                  </a:schemeClr>
                </a:solidFill>
                <a:latin typeface="Abadi" panose="020B0604020104020204" pitchFamily="34" charset="0"/>
              </a:rPr>
              <a:t>Compute accuracy for each model with test dataset</a:t>
            </a:r>
          </a:p>
          <a:p>
            <a:pPr lvl="1">
              <a:lnSpc>
                <a:spcPct val="100000"/>
              </a:lnSpc>
              <a:spcBef>
                <a:spcPts val="1400"/>
              </a:spcBef>
            </a:pPr>
            <a:r>
              <a:rPr lang="en-US" sz="3100" dirty="0">
                <a:solidFill>
                  <a:schemeClr val="accent3">
                    <a:lumMod val="25000"/>
                  </a:schemeClr>
                </a:solidFill>
                <a:latin typeface="Abadi" panose="020B0604020104020204" pitchFamily="34" charset="0"/>
              </a:rPr>
              <a:t>Plot Confusion Matrix</a:t>
            </a:r>
          </a:p>
          <a:p>
            <a:pPr>
              <a:lnSpc>
                <a:spcPct val="100000"/>
              </a:lnSpc>
              <a:spcBef>
                <a:spcPts val="1400"/>
              </a:spcBef>
            </a:pPr>
            <a:r>
              <a:rPr lang="en-US" sz="4900" b="1" dirty="0">
                <a:solidFill>
                  <a:schemeClr val="accent3">
                    <a:lumMod val="25000"/>
                  </a:schemeClr>
                </a:solidFill>
                <a:latin typeface="Abadi" panose="020B0604020104020204" pitchFamily="34" charset="0"/>
              </a:rPr>
              <a:t>Model Comparison</a:t>
            </a:r>
          </a:p>
          <a:p>
            <a:pPr lvl="1">
              <a:lnSpc>
                <a:spcPct val="100000"/>
              </a:lnSpc>
              <a:spcBef>
                <a:spcPts val="1400"/>
              </a:spcBef>
            </a:pPr>
            <a:r>
              <a:rPr lang="en-US" sz="3100" dirty="0">
                <a:solidFill>
                  <a:schemeClr val="accent3">
                    <a:lumMod val="25000"/>
                  </a:schemeClr>
                </a:solidFill>
                <a:latin typeface="Abadi" panose="020B0604020104020204" pitchFamily="34" charset="0"/>
              </a:rPr>
              <a:t>Comparison of models according to their accuracy levels</a:t>
            </a:r>
          </a:p>
          <a:p>
            <a:pPr lvl="1">
              <a:lnSpc>
                <a:spcPct val="100000"/>
              </a:lnSpc>
              <a:spcBef>
                <a:spcPts val="1400"/>
              </a:spcBef>
            </a:pPr>
            <a:r>
              <a:rPr lang="en-US" sz="3100" dirty="0">
                <a:solidFill>
                  <a:schemeClr val="accent3">
                    <a:lumMod val="25000"/>
                  </a:schemeClr>
                </a:solidFill>
                <a:latin typeface="Abadi" panose="020B0604020104020204" pitchFamily="34" charset="0"/>
              </a:rPr>
              <a:t>The model with the best accuracy rate will be chosen.</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91825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LR, SVM, KNN are the top performing models to forecast outcomes in this data.</a:t>
            </a:r>
          </a:p>
          <a:p>
            <a:pPr>
              <a:lnSpc>
                <a:spcPct val="100000"/>
              </a:lnSpc>
              <a:spcBef>
                <a:spcPts val="1400"/>
              </a:spcBef>
            </a:pPr>
            <a:r>
              <a:rPr lang="en-US" sz="2200" dirty="0">
                <a:solidFill>
                  <a:schemeClr val="accent3">
                    <a:lumMod val="25000"/>
                  </a:schemeClr>
                </a:solidFill>
                <a:latin typeface="Abadi" panose="020B0604020104020204" pitchFamily="34" charset="0"/>
              </a:rPr>
              <a:t>Lighter payloads have a higher performance compared to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Likelihood of a SpaceX launch succeeding increases with the number of years of experience, potentially suggesting a trend towards flawless launches over time.</a:t>
            </a:r>
          </a:p>
          <a:p>
            <a:pPr>
              <a:lnSpc>
                <a:spcPct val="100000"/>
              </a:lnSpc>
              <a:spcBef>
                <a:spcPts val="1400"/>
              </a:spcBef>
            </a:pPr>
            <a:r>
              <a:rPr lang="en-US" sz="2200" dirty="0">
                <a:solidFill>
                  <a:schemeClr val="accent3">
                    <a:lumMod val="25000"/>
                  </a:schemeClr>
                </a:solidFill>
                <a:latin typeface="Abadi" panose="020B0604020104020204" pitchFamily="34" charset="0"/>
              </a:rPr>
              <a:t>Launch Complex 39A at Kennedy Space Center has the higher number of successful launches compared to the other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GEO, HEO, SSO, ES L1 orbit types shows the highest rates of successful launches.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CA71F5E-CD35-E771-ADC9-8E2AA5B86609}"/>
              </a:ext>
            </a:extLst>
          </p:cNvPr>
          <p:cNvPicPr>
            <a:picLocks noChangeAspect="1"/>
          </p:cNvPicPr>
          <p:nvPr/>
        </p:nvPicPr>
        <p:blipFill>
          <a:blip r:embed="rId3"/>
          <a:stretch>
            <a:fillRect/>
          </a:stretch>
        </p:blipFill>
        <p:spPr>
          <a:xfrm>
            <a:off x="7825" y="1724616"/>
            <a:ext cx="12184175" cy="2543530"/>
          </a:xfrm>
          <a:prstGeom prst="rect">
            <a:avLst/>
          </a:prstGeom>
        </p:spPr>
      </p:pic>
      <p:sp>
        <p:nvSpPr>
          <p:cNvPr id="7" name="TextBox 6">
            <a:extLst>
              <a:ext uri="{FF2B5EF4-FFF2-40B4-BE49-F238E27FC236}">
                <a16:creationId xmlns:a16="http://schemas.microsoft.com/office/drawing/2014/main" id="{DF7C1666-3C6F-4D01-E70E-7EAE0D5DF7D4}"/>
              </a:ext>
            </a:extLst>
          </p:cNvPr>
          <p:cNvSpPr txBox="1"/>
          <p:nvPr/>
        </p:nvSpPr>
        <p:spPr>
          <a:xfrm>
            <a:off x="1376516" y="5033461"/>
            <a:ext cx="9438968" cy="369332"/>
          </a:xfrm>
          <a:prstGeom prst="rect">
            <a:avLst/>
          </a:prstGeom>
          <a:noFill/>
        </p:spPr>
        <p:txBody>
          <a:bodyPr wrap="square" rtlCol="0">
            <a:spAutoFit/>
          </a:bodyPr>
          <a:lstStyle/>
          <a:p>
            <a:r>
              <a:rPr lang="en-SG" dirty="0"/>
              <a:t>From the scatterplot, we can tell that the success rate is increasing for each launch site.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64558E68-C5AC-D305-3498-416B38217D9E}"/>
              </a:ext>
            </a:extLst>
          </p:cNvPr>
          <p:cNvPicPr>
            <a:picLocks noChangeAspect="1"/>
          </p:cNvPicPr>
          <p:nvPr/>
        </p:nvPicPr>
        <p:blipFill>
          <a:blip r:embed="rId3"/>
          <a:stretch>
            <a:fillRect/>
          </a:stretch>
        </p:blipFill>
        <p:spPr>
          <a:xfrm>
            <a:off x="13438" y="1850293"/>
            <a:ext cx="12165123" cy="2410161"/>
          </a:xfrm>
          <a:prstGeom prst="rect">
            <a:avLst/>
          </a:prstGeom>
        </p:spPr>
      </p:pic>
      <p:sp>
        <p:nvSpPr>
          <p:cNvPr id="9" name="TextBox 8">
            <a:extLst>
              <a:ext uri="{FF2B5EF4-FFF2-40B4-BE49-F238E27FC236}">
                <a16:creationId xmlns:a16="http://schemas.microsoft.com/office/drawing/2014/main" id="{78A84C5F-D389-E27A-FEA1-32BF47017ABA}"/>
              </a:ext>
            </a:extLst>
          </p:cNvPr>
          <p:cNvSpPr txBox="1"/>
          <p:nvPr/>
        </p:nvSpPr>
        <p:spPr>
          <a:xfrm>
            <a:off x="2594030" y="4838382"/>
            <a:ext cx="7003938" cy="369332"/>
          </a:xfrm>
          <a:prstGeom prst="rect">
            <a:avLst/>
          </a:prstGeom>
          <a:noFill/>
        </p:spPr>
        <p:txBody>
          <a:bodyPr wrap="square" rtlCol="0">
            <a:spAutoFit/>
          </a:bodyPr>
          <a:lstStyle/>
          <a:p>
            <a:r>
              <a:rPr lang="en-SG" dirty="0"/>
              <a:t>We can potentially infer that a too heavy payload can make a landing fail.</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33AFF87-DFE7-B94D-4D7A-5172B0103699}"/>
              </a:ext>
            </a:extLst>
          </p:cNvPr>
          <p:cNvPicPr>
            <a:picLocks noChangeAspect="1"/>
          </p:cNvPicPr>
          <p:nvPr/>
        </p:nvPicPr>
        <p:blipFill>
          <a:blip r:embed="rId3"/>
          <a:stretch>
            <a:fillRect/>
          </a:stretch>
        </p:blipFill>
        <p:spPr>
          <a:xfrm>
            <a:off x="3528654" y="1624536"/>
            <a:ext cx="5134692" cy="3505689"/>
          </a:xfrm>
          <a:prstGeom prst="rect">
            <a:avLst/>
          </a:prstGeom>
        </p:spPr>
      </p:pic>
      <p:sp>
        <p:nvSpPr>
          <p:cNvPr id="7" name="TextBox 6">
            <a:extLst>
              <a:ext uri="{FF2B5EF4-FFF2-40B4-BE49-F238E27FC236}">
                <a16:creationId xmlns:a16="http://schemas.microsoft.com/office/drawing/2014/main" id="{8AA63CF2-D282-CB54-43B7-504516B06E7E}"/>
              </a:ext>
            </a:extLst>
          </p:cNvPr>
          <p:cNvSpPr txBox="1"/>
          <p:nvPr/>
        </p:nvSpPr>
        <p:spPr>
          <a:xfrm>
            <a:off x="2319570" y="5418130"/>
            <a:ext cx="7552859" cy="369332"/>
          </a:xfrm>
          <a:prstGeom prst="rect">
            <a:avLst/>
          </a:prstGeom>
          <a:noFill/>
        </p:spPr>
        <p:txBody>
          <a:bodyPr wrap="square" rtlCol="0">
            <a:spAutoFit/>
          </a:bodyPr>
          <a:lstStyle/>
          <a:p>
            <a:r>
              <a:rPr lang="en-SG" dirty="0"/>
              <a:t>We can infer that the ES-L1, GEO, HEO and SSO have the highest success rates.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61845F1-7B02-7FD4-37F8-6C2BF15F1655}"/>
              </a:ext>
            </a:extLst>
          </p:cNvPr>
          <p:cNvPicPr>
            <a:picLocks noChangeAspect="1"/>
          </p:cNvPicPr>
          <p:nvPr/>
        </p:nvPicPr>
        <p:blipFill>
          <a:blip r:embed="rId3"/>
          <a:stretch>
            <a:fillRect/>
          </a:stretch>
        </p:blipFill>
        <p:spPr>
          <a:xfrm>
            <a:off x="32491" y="1924495"/>
            <a:ext cx="12127017" cy="2438740"/>
          </a:xfrm>
          <a:prstGeom prst="rect">
            <a:avLst/>
          </a:prstGeom>
        </p:spPr>
      </p:pic>
      <p:sp>
        <p:nvSpPr>
          <p:cNvPr id="7" name="TextBox 6">
            <a:extLst>
              <a:ext uri="{FF2B5EF4-FFF2-40B4-BE49-F238E27FC236}">
                <a16:creationId xmlns:a16="http://schemas.microsoft.com/office/drawing/2014/main" id="{FC8D66CC-4147-9D3B-82D1-3F2F0BA41BD5}"/>
              </a:ext>
            </a:extLst>
          </p:cNvPr>
          <p:cNvSpPr txBox="1"/>
          <p:nvPr/>
        </p:nvSpPr>
        <p:spPr>
          <a:xfrm>
            <a:off x="2319569" y="4965847"/>
            <a:ext cx="7552859" cy="646331"/>
          </a:xfrm>
          <a:prstGeom prst="rect">
            <a:avLst/>
          </a:prstGeom>
          <a:noFill/>
        </p:spPr>
        <p:txBody>
          <a:bodyPr wrap="square" rtlCol="0">
            <a:spAutoFit/>
          </a:bodyPr>
          <a:lstStyle/>
          <a:p>
            <a:r>
              <a:rPr lang="en-SG" dirty="0"/>
              <a:t>We can infer that LEO, ISS, PO and GTO orbits have the most launches in the earlier years but it has slowly shifted to VLEO orbit in the later years.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8F0C05E-98C9-4BCE-43E3-76CB1215B54E}"/>
              </a:ext>
            </a:extLst>
          </p:cNvPr>
          <p:cNvPicPr>
            <a:picLocks noChangeAspect="1"/>
          </p:cNvPicPr>
          <p:nvPr/>
        </p:nvPicPr>
        <p:blipFill>
          <a:blip r:embed="rId3"/>
          <a:stretch>
            <a:fillRect/>
          </a:stretch>
        </p:blipFill>
        <p:spPr>
          <a:xfrm>
            <a:off x="-54751" y="1851517"/>
            <a:ext cx="12165123" cy="2486372"/>
          </a:xfrm>
          <a:prstGeom prst="rect">
            <a:avLst/>
          </a:prstGeom>
        </p:spPr>
      </p:pic>
      <p:sp>
        <p:nvSpPr>
          <p:cNvPr id="7" name="TextBox 6">
            <a:extLst>
              <a:ext uri="{FF2B5EF4-FFF2-40B4-BE49-F238E27FC236}">
                <a16:creationId xmlns:a16="http://schemas.microsoft.com/office/drawing/2014/main" id="{E04747C0-AA38-A3F7-16E5-C4B4EC14FAF9}"/>
              </a:ext>
            </a:extLst>
          </p:cNvPr>
          <p:cNvSpPr txBox="1"/>
          <p:nvPr/>
        </p:nvSpPr>
        <p:spPr>
          <a:xfrm>
            <a:off x="2319569" y="4739788"/>
            <a:ext cx="7552859" cy="1477328"/>
          </a:xfrm>
          <a:prstGeom prst="rect">
            <a:avLst/>
          </a:prstGeom>
          <a:noFill/>
        </p:spPr>
        <p:txBody>
          <a:bodyPr wrap="square" rtlCol="0">
            <a:spAutoFit/>
          </a:bodyPr>
          <a:lstStyle/>
          <a:p>
            <a:r>
              <a:rPr lang="en-SG" dirty="0"/>
              <a:t>We can infer that the weight of the payload potentially have a great influence on the success rate of the launches in certain orbits. </a:t>
            </a:r>
          </a:p>
          <a:p>
            <a:r>
              <a:rPr lang="en-SG" dirty="0"/>
              <a:t>For example, heavier payloads improve the success rate for the LEO orbit. Another finding is that by decreasing the payload for a GTO orbit, it improves the chances of a successful launch.</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B6C224E-5DD9-532B-54B9-4BF6B1B7916F}"/>
              </a:ext>
            </a:extLst>
          </p:cNvPr>
          <p:cNvPicPr>
            <a:picLocks noChangeAspect="1"/>
          </p:cNvPicPr>
          <p:nvPr/>
        </p:nvPicPr>
        <p:blipFill>
          <a:blip r:embed="rId3"/>
          <a:stretch>
            <a:fillRect/>
          </a:stretch>
        </p:blipFill>
        <p:spPr>
          <a:xfrm>
            <a:off x="3447680" y="1487841"/>
            <a:ext cx="5296639" cy="3543795"/>
          </a:xfrm>
          <a:prstGeom prst="rect">
            <a:avLst/>
          </a:prstGeom>
        </p:spPr>
      </p:pic>
      <p:sp>
        <p:nvSpPr>
          <p:cNvPr id="7" name="TextBox 6">
            <a:extLst>
              <a:ext uri="{FF2B5EF4-FFF2-40B4-BE49-F238E27FC236}">
                <a16:creationId xmlns:a16="http://schemas.microsoft.com/office/drawing/2014/main" id="{AC48A62F-3DC9-916D-6E14-F6D5D408ADA7}"/>
              </a:ext>
            </a:extLst>
          </p:cNvPr>
          <p:cNvSpPr txBox="1"/>
          <p:nvPr/>
        </p:nvSpPr>
        <p:spPr>
          <a:xfrm>
            <a:off x="2319569" y="5031636"/>
            <a:ext cx="7552859" cy="646331"/>
          </a:xfrm>
          <a:prstGeom prst="rect">
            <a:avLst/>
          </a:prstGeom>
          <a:noFill/>
        </p:spPr>
        <p:txBody>
          <a:bodyPr wrap="square" rtlCol="0">
            <a:spAutoFit/>
          </a:bodyPr>
          <a:lstStyle/>
          <a:p>
            <a:r>
              <a:rPr lang="en-SG" dirty="0"/>
              <a:t>We can see that there is an increase of success rate in Space X Rocket launches since 2013.</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66AFF4B-C024-D963-5A99-1323242BE50B}"/>
              </a:ext>
            </a:extLst>
          </p:cNvPr>
          <p:cNvPicPr>
            <a:picLocks noChangeAspect="1"/>
          </p:cNvPicPr>
          <p:nvPr/>
        </p:nvPicPr>
        <p:blipFill>
          <a:blip r:embed="rId3"/>
          <a:stretch>
            <a:fillRect/>
          </a:stretch>
        </p:blipFill>
        <p:spPr>
          <a:xfrm>
            <a:off x="1064978" y="2213694"/>
            <a:ext cx="4295206" cy="2433950"/>
          </a:xfrm>
          <a:prstGeom prst="rect">
            <a:avLst/>
          </a:prstGeom>
        </p:spPr>
      </p:pic>
      <p:sp>
        <p:nvSpPr>
          <p:cNvPr id="7" name="TextBox 6">
            <a:extLst>
              <a:ext uri="{FF2B5EF4-FFF2-40B4-BE49-F238E27FC236}">
                <a16:creationId xmlns:a16="http://schemas.microsoft.com/office/drawing/2014/main" id="{F15C4083-2A16-CF3E-57EE-4DB165C809B0}"/>
              </a:ext>
            </a:extLst>
          </p:cNvPr>
          <p:cNvSpPr txBox="1"/>
          <p:nvPr/>
        </p:nvSpPr>
        <p:spPr>
          <a:xfrm>
            <a:off x="6758152" y="2784338"/>
            <a:ext cx="3913239" cy="646331"/>
          </a:xfrm>
          <a:prstGeom prst="rect">
            <a:avLst/>
          </a:prstGeom>
          <a:noFill/>
        </p:spPr>
        <p:txBody>
          <a:bodyPr wrap="square" rtlCol="0">
            <a:spAutoFit/>
          </a:bodyPr>
          <a:lstStyle/>
          <a:p>
            <a:r>
              <a:rPr lang="en-SG" dirty="0"/>
              <a:t>Executed an SQL query to obtain all launch site names</a:t>
            </a:r>
          </a:p>
        </p:txBody>
      </p:sp>
      <p:pic>
        <p:nvPicPr>
          <p:cNvPr id="9" name="Picture 8">
            <a:extLst>
              <a:ext uri="{FF2B5EF4-FFF2-40B4-BE49-F238E27FC236}">
                <a16:creationId xmlns:a16="http://schemas.microsoft.com/office/drawing/2014/main" id="{DDD8AF31-227C-B065-F144-25A21361241B}"/>
              </a:ext>
            </a:extLst>
          </p:cNvPr>
          <p:cNvPicPr>
            <a:picLocks noChangeAspect="1"/>
          </p:cNvPicPr>
          <p:nvPr/>
        </p:nvPicPr>
        <p:blipFill>
          <a:blip r:embed="rId4"/>
          <a:stretch>
            <a:fillRect/>
          </a:stretch>
        </p:blipFill>
        <p:spPr>
          <a:xfrm>
            <a:off x="2404840" y="4967515"/>
            <a:ext cx="971686" cy="12384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481577" cy="6914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query</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D32CCA2-2D43-AD26-0B32-7C5DEB3046E6}"/>
              </a:ext>
            </a:extLst>
          </p:cNvPr>
          <p:cNvPicPr>
            <a:picLocks noChangeAspect="1"/>
          </p:cNvPicPr>
          <p:nvPr/>
        </p:nvPicPr>
        <p:blipFill>
          <a:blip r:embed="rId3"/>
          <a:stretch>
            <a:fillRect/>
          </a:stretch>
        </p:blipFill>
        <p:spPr>
          <a:xfrm>
            <a:off x="770011" y="2517058"/>
            <a:ext cx="4877481" cy="266737"/>
          </a:xfrm>
          <a:prstGeom prst="rect">
            <a:avLst/>
          </a:prstGeom>
        </p:spPr>
      </p:pic>
      <p:pic>
        <p:nvPicPr>
          <p:cNvPr id="8" name="Picture 7">
            <a:extLst>
              <a:ext uri="{FF2B5EF4-FFF2-40B4-BE49-F238E27FC236}">
                <a16:creationId xmlns:a16="http://schemas.microsoft.com/office/drawing/2014/main" id="{7C15F2B8-27A7-DCFC-BEE1-F70C449BC43A}"/>
              </a:ext>
            </a:extLst>
          </p:cNvPr>
          <p:cNvPicPr>
            <a:picLocks noChangeAspect="1"/>
          </p:cNvPicPr>
          <p:nvPr/>
        </p:nvPicPr>
        <p:blipFill>
          <a:blip r:embed="rId4"/>
          <a:stretch>
            <a:fillRect/>
          </a:stretch>
        </p:blipFill>
        <p:spPr>
          <a:xfrm>
            <a:off x="6223637" y="2385956"/>
            <a:ext cx="4982270" cy="3010320"/>
          </a:xfrm>
          <a:prstGeom prst="rect">
            <a:avLst/>
          </a:prstGeom>
        </p:spPr>
      </p:pic>
      <p:sp>
        <p:nvSpPr>
          <p:cNvPr id="9" name="Content Placeholder 4">
            <a:extLst>
              <a:ext uri="{FF2B5EF4-FFF2-40B4-BE49-F238E27FC236}">
                <a16:creationId xmlns:a16="http://schemas.microsoft.com/office/drawing/2014/main" id="{DDC9718E-8080-D317-D44D-85EE2C811141}"/>
              </a:ext>
            </a:extLst>
          </p:cNvPr>
          <p:cNvSpPr txBox="1">
            <a:spLocks/>
          </p:cNvSpPr>
          <p:nvPr/>
        </p:nvSpPr>
        <p:spPr>
          <a:xfrm>
            <a:off x="6223637"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10" name="Content Placeholder 4">
            <a:extLst>
              <a:ext uri="{FF2B5EF4-FFF2-40B4-BE49-F238E27FC236}">
                <a16:creationId xmlns:a16="http://schemas.microsoft.com/office/drawing/2014/main" id="{A2234F6C-51D7-BF7F-7218-2349C58C53A5}"/>
              </a:ext>
            </a:extLst>
          </p:cNvPr>
          <p:cNvSpPr txBox="1">
            <a:spLocks/>
          </p:cNvSpPr>
          <p:nvPr/>
        </p:nvSpPr>
        <p:spPr>
          <a:xfrm>
            <a:off x="770011" y="3946417"/>
            <a:ext cx="5129344" cy="1186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WHERE clause followed by LIKE clause filters launch sites that contain the substring ‘CCA’ </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D8B8C8B4-2652-B759-B5E9-3CF26D5150E1}"/>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21C904FB-4C67-ED55-B61B-2C8E5451D96C}"/>
              </a:ext>
            </a:extLst>
          </p:cNvPr>
          <p:cNvSpPr txBox="1">
            <a:spLocks/>
          </p:cNvSpPr>
          <p:nvPr/>
        </p:nvSpPr>
        <p:spPr>
          <a:xfrm>
            <a:off x="6223637"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7A66A247-A9B6-2E2D-89F5-2FD01C6F9661}"/>
              </a:ext>
            </a:extLst>
          </p:cNvPr>
          <p:cNvSpPr txBox="1">
            <a:spLocks/>
          </p:cNvSpPr>
          <p:nvPr/>
        </p:nvSpPr>
        <p:spPr>
          <a:xfrm>
            <a:off x="770011" y="3946417"/>
            <a:ext cx="5129344" cy="1186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SQL query returns the sum of all payload masses where the customer is NASA (CRS).</a:t>
            </a:r>
          </a:p>
        </p:txBody>
      </p:sp>
      <p:pic>
        <p:nvPicPr>
          <p:cNvPr id="9" name="Picture 8">
            <a:extLst>
              <a:ext uri="{FF2B5EF4-FFF2-40B4-BE49-F238E27FC236}">
                <a16:creationId xmlns:a16="http://schemas.microsoft.com/office/drawing/2014/main" id="{C4265152-68B1-7B78-FBED-16133D0C7840}"/>
              </a:ext>
            </a:extLst>
          </p:cNvPr>
          <p:cNvPicPr>
            <a:picLocks noChangeAspect="1"/>
          </p:cNvPicPr>
          <p:nvPr/>
        </p:nvPicPr>
        <p:blipFill>
          <a:blip r:embed="rId3"/>
          <a:stretch>
            <a:fillRect/>
          </a:stretch>
        </p:blipFill>
        <p:spPr>
          <a:xfrm>
            <a:off x="770011" y="2521974"/>
            <a:ext cx="5382376" cy="342948"/>
          </a:xfrm>
          <a:prstGeom prst="rect">
            <a:avLst/>
          </a:prstGeom>
        </p:spPr>
      </p:pic>
      <p:pic>
        <p:nvPicPr>
          <p:cNvPr id="11" name="Picture 10">
            <a:extLst>
              <a:ext uri="{FF2B5EF4-FFF2-40B4-BE49-F238E27FC236}">
                <a16:creationId xmlns:a16="http://schemas.microsoft.com/office/drawing/2014/main" id="{8F018B69-D71D-593E-FF45-74EB55FCE9C9}"/>
              </a:ext>
            </a:extLst>
          </p:cNvPr>
          <p:cNvPicPr>
            <a:picLocks noChangeAspect="1"/>
          </p:cNvPicPr>
          <p:nvPr/>
        </p:nvPicPr>
        <p:blipFill>
          <a:blip r:embed="rId4"/>
          <a:stretch>
            <a:fillRect/>
          </a:stretch>
        </p:blipFill>
        <p:spPr>
          <a:xfrm>
            <a:off x="6223637" y="2407658"/>
            <a:ext cx="2048161" cy="5715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0C36250D-6DEF-ABD2-96C4-ED955E888601}"/>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0349E744-BDBA-C89D-5E67-D5910FE8B60C}"/>
              </a:ext>
            </a:extLst>
          </p:cNvPr>
          <p:cNvSpPr txBox="1">
            <a:spLocks/>
          </p:cNvSpPr>
          <p:nvPr/>
        </p:nvSpPr>
        <p:spPr>
          <a:xfrm>
            <a:off x="6223637"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BB0543C7-FED1-32AE-86F8-CC8FCD341C50}"/>
              </a:ext>
            </a:extLst>
          </p:cNvPr>
          <p:cNvSpPr txBox="1">
            <a:spLocks/>
          </p:cNvSpPr>
          <p:nvPr/>
        </p:nvSpPr>
        <p:spPr>
          <a:xfrm>
            <a:off x="770011" y="3946417"/>
            <a:ext cx="5129344" cy="11860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SQL query returns the average of all payload masses where the booster version contains substring F9 v1.1.</a:t>
            </a:r>
          </a:p>
        </p:txBody>
      </p:sp>
      <p:pic>
        <p:nvPicPr>
          <p:cNvPr id="9" name="Picture 8">
            <a:extLst>
              <a:ext uri="{FF2B5EF4-FFF2-40B4-BE49-F238E27FC236}">
                <a16:creationId xmlns:a16="http://schemas.microsoft.com/office/drawing/2014/main" id="{F626F919-DC6D-18C0-EE7E-0242F4163159}"/>
              </a:ext>
            </a:extLst>
          </p:cNvPr>
          <p:cNvPicPr>
            <a:picLocks noChangeAspect="1"/>
          </p:cNvPicPr>
          <p:nvPr/>
        </p:nvPicPr>
        <p:blipFill>
          <a:blip r:embed="rId3"/>
          <a:stretch>
            <a:fillRect/>
          </a:stretch>
        </p:blipFill>
        <p:spPr>
          <a:xfrm>
            <a:off x="770010" y="2511477"/>
            <a:ext cx="5106113" cy="400106"/>
          </a:xfrm>
          <a:prstGeom prst="rect">
            <a:avLst/>
          </a:prstGeom>
        </p:spPr>
      </p:pic>
      <p:pic>
        <p:nvPicPr>
          <p:cNvPr id="11" name="Picture 10">
            <a:extLst>
              <a:ext uri="{FF2B5EF4-FFF2-40B4-BE49-F238E27FC236}">
                <a16:creationId xmlns:a16="http://schemas.microsoft.com/office/drawing/2014/main" id="{B827625E-2A0A-E775-E03D-66DFFBCF49C4}"/>
              </a:ext>
            </a:extLst>
          </p:cNvPr>
          <p:cNvPicPr>
            <a:picLocks noChangeAspect="1"/>
          </p:cNvPicPr>
          <p:nvPr/>
        </p:nvPicPr>
        <p:blipFill>
          <a:blip r:embed="rId4"/>
          <a:stretch>
            <a:fillRect/>
          </a:stretch>
        </p:blipFill>
        <p:spPr>
          <a:xfrm>
            <a:off x="6223637" y="2401924"/>
            <a:ext cx="2067213" cy="6192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BEF8A4CC-2CA5-7740-0D5B-6553F0B52A3E}"/>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5F0F2972-73A4-C7F1-37E8-49D3F95006B9}"/>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780B9459-C614-FC9B-6924-245FBA2D8953}"/>
              </a:ext>
            </a:extLst>
          </p:cNvPr>
          <p:cNvSpPr txBox="1">
            <a:spLocks/>
          </p:cNvSpPr>
          <p:nvPr/>
        </p:nvSpPr>
        <p:spPr>
          <a:xfrm>
            <a:off x="770010" y="3946416"/>
            <a:ext cx="5325989" cy="141216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SQL query selects the oldest successful landing.</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WHERE clause filters dataset in order to only keep the records where landing was successful. With the MIN function, we select the record with the oldest date.</a:t>
            </a:r>
          </a:p>
        </p:txBody>
      </p:sp>
      <p:pic>
        <p:nvPicPr>
          <p:cNvPr id="9" name="Picture 8">
            <a:extLst>
              <a:ext uri="{FF2B5EF4-FFF2-40B4-BE49-F238E27FC236}">
                <a16:creationId xmlns:a16="http://schemas.microsoft.com/office/drawing/2014/main" id="{36D55240-5978-42CB-5D93-A7DFA218F700}"/>
              </a:ext>
            </a:extLst>
          </p:cNvPr>
          <p:cNvPicPr>
            <a:picLocks noChangeAspect="1"/>
          </p:cNvPicPr>
          <p:nvPr/>
        </p:nvPicPr>
        <p:blipFill>
          <a:blip r:embed="rId3"/>
          <a:stretch>
            <a:fillRect/>
          </a:stretch>
        </p:blipFill>
        <p:spPr>
          <a:xfrm>
            <a:off x="770010" y="2521974"/>
            <a:ext cx="5563376" cy="371527"/>
          </a:xfrm>
          <a:prstGeom prst="rect">
            <a:avLst/>
          </a:prstGeom>
        </p:spPr>
      </p:pic>
      <p:pic>
        <p:nvPicPr>
          <p:cNvPr id="11" name="Picture 10">
            <a:extLst>
              <a:ext uri="{FF2B5EF4-FFF2-40B4-BE49-F238E27FC236}">
                <a16:creationId xmlns:a16="http://schemas.microsoft.com/office/drawing/2014/main" id="{BFC34066-A7A2-0F76-6B80-162E26C8795B}"/>
              </a:ext>
            </a:extLst>
          </p:cNvPr>
          <p:cNvPicPr>
            <a:picLocks noChangeAspect="1"/>
          </p:cNvPicPr>
          <p:nvPr/>
        </p:nvPicPr>
        <p:blipFill>
          <a:blip r:embed="rId4"/>
          <a:stretch>
            <a:fillRect/>
          </a:stretch>
        </p:blipFill>
        <p:spPr>
          <a:xfrm>
            <a:off x="6407134" y="2374315"/>
            <a:ext cx="1114581" cy="666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33103319-54D6-090D-C3DD-AB93ED0CEF58}"/>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3" name="Content Placeholder 4">
            <a:extLst>
              <a:ext uri="{FF2B5EF4-FFF2-40B4-BE49-F238E27FC236}">
                <a16:creationId xmlns:a16="http://schemas.microsoft.com/office/drawing/2014/main" id="{78DCBAB1-B613-0053-622C-437C9D8A9451}"/>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6" name="Content Placeholder 4">
            <a:extLst>
              <a:ext uri="{FF2B5EF4-FFF2-40B4-BE49-F238E27FC236}">
                <a16:creationId xmlns:a16="http://schemas.microsoft.com/office/drawing/2014/main" id="{9D7EE357-CA8F-50B0-A95F-517369B1D663}"/>
              </a:ext>
            </a:extLst>
          </p:cNvPr>
          <p:cNvSpPr txBox="1">
            <a:spLocks/>
          </p:cNvSpPr>
          <p:nvPr/>
        </p:nvSpPr>
        <p:spPr>
          <a:xfrm>
            <a:off x="770010" y="3946416"/>
            <a:ext cx="5325989" cy="141216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SQL query returns the booster version where the landing was successful and the payload mass is between 4000 and 6000 kg. The WHERE and </a:t>
            </a:r>
            <a:r>
              <a:rPr lang="en-US"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clause filter the dataset.</a:t>
            </a:r>
          </a:p>
        </p:txBody>
      </p:sp>
      <p:pic>
        <p:nvPicPr>
          <p:cNvPr id="9" name="Picture 8">
            <a:extLst>
              <a:ext uri="{FF2B5EF4-FFF2-40B4-BE49-F238E27FC236}">
                <a16:creationId xmlns:a16="http://schemas.microsoft.com/office/drawing/2014/main" id="{279B2B25-4D11-348F-79E3-82200968000E}"/>
              </a:ext>
            </a:extLst>
          </p:cNvPr>
          <p:cNvPicPr>
            <a:picLocks noChangeAspect="1"/>
          </p:cNvPicPr>
          <p:nvPr/>
        </p:nvPicPr>
        <p:blipFill>
          <a:blip r:embed="rId3"/>
          <a:stretch>
            <a:fillRect/>
          </a:stretch>
        </p:blipFill>
        <p:spPr>
          <a:xfrm>
            <a:off x="665605" y="2423895"/>
            <a:ext cx="5534797" cy="504895"/>
          </a:xfrm>
          <a:prstGeom prst="rect">
            <a:avLst/>
          </a:prstGeom>
        </p:spPr>
      </p:pic>
      <p:pic>
        <p:nvPicPr>
          <p:cNvPr id="11" name="Picture 10">
            <a:extLst>
              <a:ext uri="{FF2B5EF4-FFF2-40B4-BE49-F238E27FC236}">
                <a16:creationId xmlns:a16="http://schemas.microsoft.com/office/drawing/2014/main" id="{2DA3699C-E2A2-C2F3-5431-D142374C4492}"/>
              </a:ext>
            </a:extLst>
          </p:cNvPr>
          <p:cNvPicPr>
            <a:picLocks noChangeAspect="1"/>
          </p:cNvPicPr>
          <p:nvPr/>
        </p:nvPicPr>
        <p:blipFill>
          <a:blip r:embed="rId4"/>
          <a:stretch>
            <a:fillRect/>
          </a:stretch>
        </p:blipFill>
        <p:spPr>
          <a:xfrm>
            <a:off x="6543000" y="2325997"/>
            <a:ext cx="1209844" cy="14194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8200" y="1485436"/>
            <a:ext cx="10515600" cy="511200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summative Dashboard using Plotly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09271A1C-B71D-54BA-0688-3C119BE0C059}"/>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9DCEC42B-AE14-2846-1029-081EF4177C86}"/>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86E60149-AA04-EEFE-20DA-72EAE30FB171}"/>
              </a:ext>
            </a:extLst>
          </p:cNvPr>
          <p:cNvSpPr txBox="1">
            <a:spLocks/>
          </p:cNvSpPr>
          <p:nvPr/>
        </p:nvSpPr>
        <p:spPr>
          <a:xfrm>
            <a:off x="770010" y="3946415"/>
            <a:ext cx="5325989" cy="1884113"/>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first SQL query SELECT shows the subqueries that return results. The first subquery counts the number of successful missions. The second subquery counts the number of unsuccessful missions. The WHERE clause followed by LIKE clause filters mission outcome. The COUNT functions counts the number of records that were filtered</a:t>
            </a:r>
          </a:p>
        </p:txBody>
      </p:sp>
      <p:pic>
        <p:nvPicPr>
          <p:cNvPr id="9" name="Picture 8">
            <a:extLst>
              <a:ext uri="{FF2B5EF4-FFF2-40B4-BE49-F238E27FC236}">
                <a16:creationId xmlns:a16="http://schemas.microsoft.com/office/drawing/2014/main" id="{2279E2A3-10EC-256B-E1CB-35AE964ACEB5}"/>
              </a:ext>
            </a:extLst>
          </p:cNvPr>
          <p:cNvPicPr>
            <a:picLocks noChangeAspect="1"/>
          </p:cNvPicPr>
          <p:nvPr/>
        </p:nvPicPr>
        <p:blipFill>
          <a:blip r:embed="rId3"/>
          <a:stretch>
            <a:fillRect/>
          </a:stretch>
        </p:blipFill>
        <p:spPr>
          <a:xfrm>
            <a:off x="646552" y="2454320"/>
            <a:ext cx="5572903" cy="457264"/>
          </a:xfrm>
          <a:prstGeom prst="rect">
            <a:avLst/>
          </a:prstGeom>
        </p:spPr>
      </p:pic>
      <p:pic>
        <p:nvPicPr>
          <p:cNvPr id="11" name="Picture 10">
            <a:extLst>
              <a:ext uri="{FF2B5EF4-FFF2-40B4-BE49-F238E27FC236}">
                <a16:creationId xmlns:a16="http://schemas.microsoft.com/office/drawing/2014/main" id="{7FA23828-C19B-79DD-C535-B7957D3DBB9A}"/>
              </a:ext>
            </a:extLst>
          </p:cNvPr>
          <p:cNvPicPr>
            <a:picLocks noChangeAspect="1"/>
          </p:cNvPicPr>
          <p:nvPr/>
        </p:nvPicPr>
        <p:blipFill>
          <a:blip r:embed="rId4"/>
          <a:stretch>
            <a:fillRect/>
          </a:stretch>
        </p:blipFill>
        <p:spPr>
          <a:xfrm>
            <a:off x="6334256" y="2442055"/>
            <a:ext cx="1609950" cy="7430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D2BE05BC-6624-6AD5-447A-1160E6DEE4EF}"/>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A31E6203-1C85-13BD-DCB8-FD33EBCC45E6}"/>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C72991EC-7B6C-5A2A-EAD0-14491AC11BC6}"/>
              </a:ext>
            </a:extLst>
          </p:cNvPr>
          <p:cNvSpPr txBox="1">
            <a:spLocks/>
          </p:cNvSpPr>
          <p:nvPr/>
        </p:nvSpPr>
        <p:spPr>
          <a:xfrm>
            <a:off x="770010" y="3946415"/>
            <a:ext cx="5325989" cy="188411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SQL subquery is to filter data by returning only the heaviest payload mass with MAX function. The main query uses subquery results and returns unique booster versions (SELECT DISTINCT) with the heaviest payload mass.</a:t>
            </a:r>
          </a:p>
        </p:txBody>
      </p:sp>
      <p:pic>
        <p:nvPicPr>
          <p:cNvPr id="9" name="Picture 8">
            <a:extLst>
              <a:ext uri="{FF2B5EF4-FFF2-40B4-BE49-F238E27FC236}">
                <a16:creationId xmlns:a16="http://schemas.microsoft.com/office/drawing/2014/main" id="{A2FA220D-9CDE-6FC9-81A1-8F593164C29A}"/>
              </a:ext>
            </a:extLst>
          </p:cNvPr>
          <p:cNvPicPr>
            <a:picLocks noChangeAspect="1"/>
          </p:cNvPicPr>
          <p:nvPr/>
        </p:nvPicPr>
        <p:blipFill>
          <a:blip r:embed="rId3"/>
          <a:stretch>
            <a:fillRect/>
          </a:stretch>
        </p:blipFill>
        <p:spPr>
          <a:xfrm>
            <a:off x="627500" y="2400156"/>
            <a:ext cx="5611008" cy="685896"/>
          </a:xfrm>
          <a:prstGeom prst="rect">
            <a:avLst/>
          </a:prstGeom>
        </p:spPr>
      </p:pic>
      <p:pic>
        <p:nvPicPr>
          <p:cNvPr id="11" name="Picture 10">
            <a:extLst>
              <a:ext uri="{FF2B5EF4-FFF2-40B4-BE49-F238E27FC236}">
                <a16:creationId xmlns:a16="http://schemas.microsoft.com/office/drawing/2014/main" id="{9A140FE4-C5AF-0795-3C8E-0F5A3FDADE70}"/>
              </a:ext>
            </a:extLst>
          </p:cNvPr>
          <p:cNvPicPr>
            <a:picLocks noChangeAspect="1"/>
          </p:cNvPicPr>
          <p:nvPr/>
        </p:nvPicPr>
        <p:blipFill>
          <a:blip r:embed="rId4"/>
          <a:stretch>
            <a:fillRect/>
          </a:stretch>
        </p:blipFill>
        <p:spPr>
          <a:xfrm>
            <a:off x="6407134" y="2265018"/>
            <a:ext cx="1162212" cy="33627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C750C7B7-F076-AC25-0AFA-5CEBAAAD2775}"/>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2751E562-34F6-3608-FACD-F9934F84739E}"/>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0BA49987-D4A2-62FE-6BB5-CD2AF3F1B0C7}"/>
              </a:ext>
            </a:extLst>
          </p:cNvPr>
          <p:cNvSpPr txBox="1">
            <a:spLocks/>
          </p:cNvSpPr>
          <p:nvPr/>
        </p:nvSpPr>
        <p:spPr>
          <a:xfrm>
            <a:off x="770010" y="3946415"/>
            <a:ext cx="5325989" cy="188411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SQL query returns month, booster version, launch site where landing was unsuccessful and landing date in 2015.</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Substr function processes the date in order to take month or year. </a:t>
            </a:r>
          </a:p>
        </p:txBody>
      </p:sp>
      <p:pic>
        <p:nvPicPr>
          <p:cNvPr id="9" name="Picture 8">
            <a:extLst>
              <a:ext uri="{FF2B5EF4-FFF2-40B4-BE49-F238E27FC236}">
                <a16:creationId xmlns:a16="http://schemas.microsoft.com/office/drawing/2014/main" id="{AC71FFB6-1FD6-0CA6-564C-69B3813CE0F5}"/>
              </a:ext>
            </a:extLst>
          </p:cNvPr>
          <p:cNvPicPr>
            <a:picLocks noChangeAspect="1"/>
          </p:cNvPicPr>
          <p:nvPr/>
        </p:nvPicPr>
        <p:blipFill>
          <a:blip r:embed="rId3"/>
          <a:stretch>
            <a:fillRect/>
          </a:stretch>
        </p:blipFill>
        <p:spPr>
          <a:xfrm>
            <a:off x="654961" y="2517056"/>
            <a:ext cx="5372850" cy="457264"/>
          </a:xfrm>
          <a:prstGeom prst="rect">
            <a:avLst/>
          </a:prstGeom>
        </p:spPr>
      </p:pic>
      <p:pic>
        <p:nvPicPr>
          <p:cNvPr id="11" name="Picture 10">
            <a:extLst>
              <a:ext uri="{FF2B5EF4-FFF2-40B4-BE49-F238E27FC236}">
                <a16:creationId xmlns:a16="http://schemas.microsoft.com/office/drawing/2014/main" id="{3587B8EB-8909-23C0-F12B-BCEA541E4E33}"/>
              </a:ext>
            </a:extLst>
          </p:cNvPr>
          <p:cNvPicPr>
            <a:picLocks noChangeAspect="1"/>
          </p:cNvPicPr>
          <p:nvPr/>
        </p:nvPicPr>
        <p:blipFill>
          <a:blip r:embed="rId4"/>
          <a:stretch>
            <a:fillRect/>
          </a:stretch>
        </p:blipFill>
        <p:spPr>
          <a:xfrm>
            <a:off x="6407134" y="2369341"/>
            <a:ext cx="2572109" cy="8954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131B525C-9EE2-C3F0-D79F-2F004DB1D51A}"/>
              </a:ext>
            </a:extLst>
          </p:cNvPr>
          <p:cNvSpPr txBox="1">
            <a:spLocks/>
          </p:cNvSpPr>
          <p:nvPr/>
        </p:nvSpPr>
        <p:spPr>
          <a:xfrm>
            <a:off x="770010" y="1825625"/>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SQL query</a:t>
            </a:r>
          </a:p>
        </p:txBody>
      </p:sp>
      <p:sp>
        <p:nvSpPr>
          <p:cNvPr id="6" name="Content Placeholder 4">
            <a:extLst>
              <a:ext uri="{FF2B5EF4-FFF2-40B4-BE49-F238E27FC236}">
                <a16:creationId xmlns:a16="http://schemas.microsoft.com/office/drawing/2014/main" id="{07DB1925-7B86-AAE4-0D37-027D63E89CA9}"/>
              </a:ext>
            </a:extLst>
          </p:cNvPr>
          <p:cNvSpPr txBox="1">
            <a:spLocks/>
          </p:cNvSpPr>
          <p:nvPr/>
        </p:nvSpPr>
        <p:spPr>
          <a:xfrm>
            <a:off x="6407134" y="1830541"/>
            <a:ext cx="1481577" cy="6914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Results</a:t>
            </a:r>
          </a:p>
        </p:txBody>
      </p:sp>
      <p:sp>
        <p:nvSpPr>
          <p:cNvPr id="7" name="Content Placeholder 4">
            <a:extLst>
              <a:ext uri="{FF2B5EF4-FFF2-40B4-BE49-F238E27FC236}">
                <a16:creationId xmlns:a16="http://schemas.microsoft.com/office/drawing/2014/main" id="{D9A97594-EFF8-C235-2A8B-2D254D6F2901}"/>
              </a:ext>
            </a:extLst>
          </p:cNvPr>
          <p:cNvSpPr txBox="1">
            <a:spLocks/>
          </p:cNvSpPr>
          <p:nvPr/>
        </p:nvSpPr>
        <p:spPr>
          <a:xfrm>
            <a:off x="770010" y="3946415"/>
            <a:ext cx="5325989" cy="207915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SQL query returns landing outcomes and their count where mission was successful and the date is between 04/06/2010 and 20/03/2017. The GROUP BY clause groups results by landing outcome and ORDER BY COUNT DESC shows results in descending order.</a:t>
            </a:r>
          </a:p>
        </p:txBody>
      </p:sp>
      <p:pic>
        <p:nvPicPr>
          <p:cNvPr id="9" name="Picture 8">
            <a:extLst>
              <a:ext uri="{FF2B5EF4-FFF2-40B4-BE49-F238E27FC236}">
                <a16:creationId xmlns:a16="http://schemas.microsoft.com/office/drawing/2014/main" id="{D9051C75-D5F5-039E-8E9C-AF7A0502A5AA}"/>
              </a:ext>
            </a:extLst>
          </p:cNvPr>
          <p:cNvPicPr>
            <a:picLocks noChangeAspect="1"/>
          </p:cNvPicPr>
          <p:nvPr/>
        </p:nvPicPr>
        <p:blipFill>
          <a:blip r:embed="rId3"/>
          <a:stretch>
            <a:fillRect/>
          </a:stretch>
        </p:blipFill>
        <p:spPr>
          <a:xfrm>
            <a:off x="770011" y="2399186"/>
            <a:ext cx="5763429" cy="771633"/>
          </a:xfrm>
          <a:prstGeom prst="rect">
            <a:avLst/>
          </a:prstGeom>
        </p:spPr>
      </p:pic>
      <p:pic>
        <p:nvPicPr>
          <p:cNvPr id="11" name="Picture 10">
            <a:extLst>
              <a:ext uri="{FF2B5EF4-FFF2-40B4-BE49-F238E27FC236}">
                <a16:creationId xmlns:a16="http://schemas.microsoft.com/office/drawing/2014/main" id="{7D4684BD-317E-29EB-B9FD-B0D3974485B5}"/>
              </a:ext>
            </a:extLst>
          </p:cNvPr>
          <p:cNvPicPr>
            <a:picLocks noChangeAspect="1"/>
          </p:cNvPicPr>
          <p:nvPr/>
        </p:nvPicPr>
        <p:blipFill>
          <a:blip r:embed="rId4"/>
          <a:stretch>
            <a:fillRect/>
          </a:stretch>
        </p:blipFill>
        <p:spPr>
          <a:xfrm>
            <a:off x="6407134" y="2399186"/>
            <a:ext cx="3038899" cy="10764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sites</a:t>
            </a:r>
          </a:p>
        </p:txBody>
      </p:sp>
      <p:pic>
        <p:nvPicPr>
          <p:cNvPr id="6" name="Picture 5">
            <a:extLst>
              <a:ext uri="{FF2B5EF4-FFF2-40B4-BE49-F238E27FC236}">
                <a16:creationId xmlns:a16="http://schemas.microsoft.com/office/drawing/2014/main" id="{B6B85EBB-7DB5-EEE1-66E4-36214FA5B83E}"/>
              </a:ext>
            </a:extLst>
          </p:cNvPr>
          <p:cNvPicPr>
            <a:picLocks noChangeAspect="1"/>
          </p:cNvPicPr>
          <p:nvPr/>
        </p:nvPicPr>
        <p:blipFill>
          <a:blip r:embed="rId3"/>
          <a:stretch>
            <a:fillRect/>
          </a:stretch>
        </p:blipFill>
        <p:spPr>
          <a:xfrm>
            <a:off x="2475995" y="1403685"/>
            <a:ext cx="7240010" cy="4305901"/>
          </a:xfrm>
          <a:prstGeom prst="rect">
            <a:avLst/>
          </a:prstGeom>
        </p:spPr>
      </p:pic>
      <p:sp>
        <p:nvSpPr>
          <p:cNvPr id="7" name="TextBox 6">
            <a:extLst>
              <a:ext uri="{FF2B5EF4-FFF2-40B4-BE49-F238E27FC236}">
                <a16:creationId xmlns:a16="http://schemas.microsoft.com/office/drawing/2014/main" id="{3A88E8A0-1C91-2BD3-023E-248A0C126780}"/>
              </a:ext>
            </a:extLst>
          </p:cNvPr>
          <p:cNvSpPr txBox="1"/>
          <p:nvPr/>
        </p:nvSpPr>
        <p:spPr>
          <a:xfrm>
            <a:off x="2475995" y="5903226"/>
            <a:ext cx="7240010" cy="646331"/>
          </a:xfrm>
          <a:prstGeom prst="rect">
            <a:avLst/>
          </a:prstGeom>
          <a:noFill/>
        </p:spPr>
        <p:txBody>
          <a:bodyPr wrap="square" rtlCol="0">
            <a:spAutoFit/>
          </a:bodyPr>
          <a:lstStyle/>
          <a:p>
            <a:r>
              <a:rPr lang="en-SG" dirty="0"/>
              <a:t>We can see that Space X launch sites are located on the coasts of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a:t>
            </a:r>
            <a:r>
              <a:rPr lang="en-US" dirty="0" err="1">
                <a:solidFill>
                  <a:srgbClr val="0B49CB"/>
                </a:solidFill>
                <a:latin typeface="Abadi"/>
              </a:rPr>
              <a:t>Colour</a:t>
            </a:r>
            <a:r>
              <a:rPr lang="en-US" dirty="0">
                <a:solidFill>
                  <a:srgbClr val="0B49CB"/>
                </a:solidFill>
                <a:latin typeface="Abadi"/>
              </a:rPr>
              <a:t> Labeled Markers</a:t>
            </a:r>
          </a:p>
        </p:txBody>
      </p:sp>
      <p:pic>
        <p:nvPicPr>
          <p:cNvPr id="4" name="Picture 3">
            <a:extLst>
              <a:ext uri="{FF2B5EF4-FFF2-40B4-BE49-F238E27FC236}">
                <a16:creationId xmlns:a16="http://schemas.microsoft.com/office/drawing/2014/main" id="{2C1F8ACC-856B-16D7-715C-0CFD98B283A4}"/>
              </a:ext>
            </a:extLst>
          </p:cNvPr>
          <p:cNvPicPr>
            <a:picLocks noChangeAspect="1"/>
          </p:cNvPicPr>
          <p:nvPr/>
        </p:nvPicPr>
        <p:blipFill>
          <a:blip r:embed="rId3"/>
          <a:stretch>
            <a:fillRect/>
          </a:stretch>
        </p:blipFill>
        <p:spPr>
          <a:xfrm>
            <a:off x="504044" y="1376076"/>
            <a:ext cx="11183911" cy="4105848"/>
          </a:xfrm>
          <a:prstGeom prst="rect">
            <a:avLst/>
          </a:prstGeom>
        </p:spPr>
      </p:pic>
      <p:sp>
        <p:nvSpPr>
          <p:cNvPr id="6" name="TextBox 5">
            <a:extLst>
              <a:ext uri="{FF2B5EF4-FFF2-40B4-BE49-F238E27FC236}">
                <a16:creationId xmlns:a16="http://schemas.microsoft.com/office/drawing/2014/main" id="{E431D73E-B7A6-48D0-8FEF-9D1EF5BB501B}"/>
              </a:ext>
            </a:extLst>
          </p:cNvPr>
          <p:cNvSpPr txBox="1"/>
          <p:nvPr/>
        </p:nvSpPr>
        <p:spPr>
          <a:xfrm>
            <a:off x="2475995" y="5903226"/>
            <a:ext cx="7240010" cy="646331"/>
          </a:xfrm>
          <a:prstGeom prst="rect">
            <a:avLst/>
          </a:prstGeom>
          <a:noFill/>
        </p:spPr>
        <p:txBody>
          <a:bodyPr wrap="square" rtlCol="0">
            <a:spAutoFit/>
          </a:bodyPr>
          <a:lstStyle/>
          <a:p>
            <a:r>
              <a:rPr lang="en-SG" dirty="0">
                <a:solidFill>
                  <a:srgbClr val="00B050"/>
                </a:solidFill>
              </a:rPr>
              <a:t>Green</a:t>
            </a:r>
            <a:r>
              <a:rPr lang="en-SG" dirty="0"/>
              <a:t> markers represents successful launches while </a:t>
            </a:r>
            <a:r>
              <a:rPr lang="en-SG" dirty="0">
                <a:solidFill>
                  <a:srgbClr val="FF0000"/>
                </a:solidFill>
              </a:rPr>
              <a:t>Red</a:t>
            </a:r>
            <a:r>
              <a:rPr lang="en-SG" dirty="0"/>
              <a:t> markers represent unsuccessful launches.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Distances between CCAFS SLC-40 and its proximities</a:t>
            </a:r>
          </a:p>
        </p:txBody>
      </p:sp>
      <p:pic>
        <p:nvPicPr>
          <p:cNvPr id="4" name="Picture 3">
            <a:extLst>
              <a:ext uri="{FF2B5EF4-FFF2-40B4-BE49-F238E27FC236}">
                <a16:creationId xmlns:a16="http://schemas.microsoft.com/office/drawing/2014/main" id="{156AA75D-E53E-3C48-6232-5771207A7EFD}"/>
              </a:ext>
            </a:extLst>
          </p:cNvPr>
          <p:cNvPicPr>
            <a:picLocks noChangeAspect="1"/>
          </p:cNvPicPr>
          <p:nvPr/>
        </p:nvPicPr>
        <p:blipFill>
          <a:blip r:embed="rId3"/>
          <a:stretch>
            <a:fillRect/>
          </a:stretch>
        </p:blipFill>
        <p:spPr>
          <a:xfrm>
            <a:off x="404018" y="1739781"/>
            <a:ext cx="11383964" cy="3181794"/>
          </a:xfrm>
          <a:prstGeom prst="rect">
            <a:avLst/>
          </a:prstGeom>
        </p:spPr>
      </p:pic>
      <p:sp>
        <p:nvSpPr>
          <p:cNvPr id="6" name="TextBox 5">
            <a:extLst>
              <a:ext uri="{FF2B5EF4-FFF2-40B4-BE49-F238E27FC236}">
                <a16:creationId xmlns:a16="http://schemas.microsoft.com/office/drawing/2014/main" id="{09326F80-1D35-5253-7F97-D0B55F5E7F0D}"/>
              </a:ext>
            </a:extLst>
          </p:cNvPr>
          <p:cNvSpPr txBox="1"/>
          <p:nvPr/>
        </p:nvSpPr>
        <p:spPr>
          <a:xfrm>
            <a:off x="2475995" y="5256895"/>
            <a:ext cx="7240010" cy="646331"/>
          </a:xfrm>
          <a:prstGeom prst="rect">
            <a:avLst/>
          </a:prstGeom>
          <a:noFill/>
        </p:spPr>
        <p:txBody>
          <a:bodyPr wrap="square" rtlCol="0">
            <a:spAutoFit/>
          </a:bodyPr>
          <a:lstStyle/>
          <a:p>
            <a:r>
              <a:rPr lang="en-SG" dirty="0"/>
              <a:t>We can say that CCAFS SLC-40 is near railways, highways and coastline. It does not keep a certain distance away from cities.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Success rates by launch sites</a:t>
            </a:r>
          </a:p>
        </p:txBody>
      </p:sp>
      <p:pic>
        <p:nvPicPr>
          <p:cNvPr id="4" name="Picture 3">
            <a:extLst>
              <a:ext uri="{FF2B5EF4-FFF2-40B4-BE49-F238E27FC236}">
                <a16:creationId xmlns:a16="http://schemas.microsoft.com/office/drawing/2014/main" id="{6D9E2F93-AF90-E2DB-A747-21F41CAEBC40}"/>
              </a:ext>
            </a:extLst>
          </p:cNvPr>
          <p:cNvPicPr>
            <a:picLocks noChangeAspect="1"/>
          </p:cNvPicPr>
          <p:nvPr/>
        </p:nvPicPr>
        <p:blipFill>
          <a:blip r:embed="rId3"/>
          <a:stretch>
            <a:fillRect/>
          </a:stretch>
        </p:blipFill>
        <p:spPr>
          <a:xfrm>
            <a:off x="513571" y="1976235"/>
            <a:ext cx="11164858" cy="2905530"/>
          </a:xfrm>
          <a:prstGeom prst="rect">
            <a:avLst/>
          </a:prstGeom>
        </p:spPr>
      </p:pic>
      <p:sp>
        <p:nvSpPr>
          <p:cNvPr id="7" name="TextBox 6">
            <a:extLst>
              <a:ext uri="{FF2B5EF4-FFF2-40B4-BE49-F238E27FC236}">
                <a16:creationId xmlns:a16="http://schemas.microsoft.com/office/drawing/2014/main" id="{9883C13C-71E9-6D31-89AE-D86BFE5F3A49}"/>
              </a:ext>
            </a:extLst>
          </p:cNvPr>
          <p:cNvSpPr txBox="1"/>
          <p:nvPr/>
        </p:nvSpPr>
        <p:spPr>
          <a:xfrm>
            <a:off x="2841522" y="5269003"/>
            <a:ext cx="6508955" cy="369332"/>
          </a:xfrm>
          <a:prstGeom prst="rect">
            <a:avLst/>
          </a:prstGeom>
          <a:noFill/>
        </p:spPr>
        <p:txBody>
          <a:bodyPr wrap="square">
            <a:spAutoFit/>
          </a:bodyPr>
          <a:lstStyle/>
          <a:p>
            <a:r>
              <a:rPr lang="en-US" dirty="0"/>
              <a:t>We can infer that KSC LC-39A has the best success rate of launches.</a:t>
            </a:r>
            <a:endParaRPr lang="en-SG"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94503"/>
            <a:ext cx="10879342" cy="5083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a:t>
            </a:r>
          </a:p>
          <a:p>
            <a:pPr marL="0" indent="0">
              <a:spcBef>
                <a:spcPts val="1400"/>
              </a:spcBef>
              <a:buNone/>
            </a:pPr>
            <a:r>
              <a:rPr lang="en-US" sz="1800" dirty="0">
                <a:solidFill>
                  <a:schemeClr val="accent3">
                    <a:lumMod val="25000"/>
                  </a:schemeClr>
                </a:solidFill>
                <a:latin typeface="Abadi" panose="020B0604020104020204" pitchFamily="34" charset="0"/>
              </a:rPr>
              <a:t>Using methodologies from data science to help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make effective choices when sending rockets into space. SpaceX is currently the well-known company in space as they had managed to figure out how to send rockets into space. It is reported that it costs around 62million USD to launch their Falcon 9 rocket. SpaceX is able to save costs by reusing the first part of the rocket which potentially would cost an extra 15 million USD if it is newly purchased.</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dirty="0">
                <a:solidFill>
                  <a:schemeClr val="accent3">
                    <a:lumMod val="25000"/>
                  </a:schemeClr>
                </a:solidFill>
                <a:latin typeface="Abadi" panose="020B0604020104020204" pitchFamily="34" charset="0"/>
              </a:rPr>
              <a:t>Business Problem to solve</a:t>
            </a:r>
          </a:p>
          <a:p>
            <a:pPr marL="0" indent="0">
              <a:spcBef>
                <a:spcPts val="1400"/>
              </a:spcBef>
              <a:buNone/>
            </a:pPr>
            <a:r>
              <a:rPr lang="en-US" sz="1800" dirty="0">
                <a:solidFill>
                  <a:schemeClr val="accent3">
                    <a:lumMod val="25000"/>
                  </a:schemeClr>
                </a:solidFill>
                <a:latin typeface="Abadi" panose="020B0604020104020204" pitchFamily="34" charset="0"/>
              </a:rPr>
              <a:t>Predict if the first part of the rocket is going to land back safely or not. Accurate prediction of this specific problem could lead to huge savings on material costs for the company which every investor would like to see.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Success launches for Site KSC LC-39A</a:t>
            </a:r>
          </a:p>
        </p:txBody>
      </p:sp>
      <p:pic>
        <p:nvPicPr>
          <p:cNvPr id="4" name="Picture 3">
            <a:extLst>
              <a:ext uri="{FF2B5EF4-FFF2-40B4-BE49-F238E27FC236}">
                <a16:creationId xmlns:a16="http://schemas.microsoft.com/office/drawing/2014/main" id="{882F2107-14F6-84E3-3E86-5D0C188077C9}"/>
              </a:ext>
            </a:extLst>
          </p:cNvPr>
          <p:cNvPicPr>
            <a:picLocks noChangeAspect="1"/>
          </p:cNvPicPr>
          <p:nvPr/>
        </p:nvPicPr>
        <p:blipFill>
          <a:blip r:embed="rId3"/>
          <a:stretch>
            <a:fillRect/>
          </a:stretch>
        </p:blipFill>
        <p:spPr>
          <a:xfrm>
            <a:off x="585018" y="1876382"/>
            <a:ext cx="11021963" cy="2810267"/>
          </a:xfrm>
          <a:prstGeom prst="rect">
            <a:avLst/>
          </a:prstGeom>
        </p:spPr>
      </p:pic>
      <p:sp>
        <p:nvSpPr>
          <p:cNvPr id="7" name="TextBox 6">
            <a:extLst>
              <a:ext uri="{FF2B5EF4-FFF2-40B4-BE49-F238E27FC236}">
                <a16:creationId xmlns:a16="http://schemas.microsoft.com/office/drawing/2014/main" id="{447DADC6-76E3-51AF-A402-067B7845A60B}"/>
              </a:ext>
            </a:extLst>
          </p:cNvPr>
          <p:cNvSpPr txBox="1"/>
          <p:nvPr/>
        </p:nvSpPr>
        <p:spPr>
          <a:xfrm>
            <a:off x="2979811" y="5070975"/>
            <a:ext cx="6096000" cy="646331"/>
          </a:xfrm>
          <a:prstGeom prst="rect">
            <a:avLst/>
          </a:prstGeom>
          <a:noFill/>
        </p:spPr>
        <p:txBody>
          <a:bodyPr wrap="square">
            <a:spAutoFit/>
          </a:bodyPr>
          <a:lstStyle/>
          <a:p>
            <a:r>
              <a:rPr lang="en-US" dirty="0"/>
              <a:t>We can infer that KSC LC-39A has achieved a 76.9% success rate while getting a 23.1% failure rate</a:t>
            </a:r>
            <a:endParaRPr lang="en-SG"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mass vs Outcome for all sites with different payload mass</a:t>
            </a:r>
          </a:p>
        </p:txBody>
      </p:sp>
      <p:pic>
        <p:nvPicPr>
          <p:cNvPr id="4" name="Picture 3">
            <a:extLst>
              <a:ext uri="{FF2B5EF4-FFF2-40B4-BE49-F238E27FC236}">
                <a16:creationId xmlns:a16="http://schemas.microsoft.com/office/drawing/2014/main" id="{8397A88A-24F0-68F1-6D62-F6A6178F4090}"/>
              </a:ext>
            </a:extLst>
          </p:cNvPr>
          <p:cNvPicPr>
            <a:picLocks noChangeAspect="1"/>
          </p:cNvPicPr>
          <p:nvPr/>
        </p:nvPicPr>
        <p:blipFill>
          <a:blip r:embed="rId3"/>
          <a:stretch>
            <a:fillRect/>
          </a:stretch>
        </p:blipFill>
        <p:spPr>
          <a:xfrm>
            <a:off x="1123256" y="1366549"/>
            <a:ext cx="9945488" cy="4124901"/>
          </a:xfrm>
          <a:prstGeom prst="rect">
            <a:avLst/>
          </a:prstGeom>
        </p:spPr>
      </p:pic>
      <p:sp>
        <p:nvSpPr>
          <p:cNvPr id="7" name="TextBox 6">
            <a:extLst>
              <a:ext uri="{FF2B5EF4-FFF2-40B4-BE49-F238E27FC236}">
                <a16:creationId xmlns:a16="http://schemas.microsoft.com/office/drawing/2014/main" id="{841EDA0F-2A94-F82D-E25E-A02A3E04226B}"/>
              </a:ext>
            </a:extLst>
          </p:cNvPr>
          <p:cNvSpPr txBox="1"/>
          <p:nvPr/>
        </p:nvSpPr>
        <p:spPr>
          <a:xfrm>
            <a:off x="3048000" y="5702407"/>
            <a:ext cx="6096000" cy="646331"/>
          </a:xfrm>
          <a:prstGeom prst="rect">
            <a:avLst/>
          </a:prstGeom>
          <a:noFill/>
        </p:spPr>
        <p:txBody>
          <a:bodyPr wrap="square">
            <a:spAutoFit/>
          </a:bodyPr>
          <a:lstStyle/>
          <a:p>
            <a:r>
              <a:rPr lang="en-US" dirty="0"/>
              <a:t>We can infer that low weighted payloads have a better success rate than the heavier payloads. </a:t>
            </a:r>
            <a:endParaRPr lang="en-SG"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E4B73A2-6F8F-8B18-49D2-16E01D409AD5}"/>
              </a:ext>
            </a:extLst>
          </p:cNvPr>
          <p:cNvPicPr>
            <a:picLocks noChangeAspect="1"/>
          </p:cNvPicPr>
          <p:nvPr/>
        </p:nvPicPr>
        <p:blipFill>
          <a:blip r:embed="rId3"/>
          <a:stretch>
            <a:fillRect/>
          </a:stretch>
        </p:blipFill>
        <p:spPr>
          <a:xfrm>
            <a:off x="585018" y="1649455"/>
            <a:ext cx="11021963" cy="3067478"/>
          </a:xfrm>
          <a:prstGeom prst="rect">
            <a:avLst/>
          </a:prstGeom>
        </p:spPr>
      </p:pic>
      <p:sp>
        <p:nvSpPr>
          <p:cNvPr id="7" name="TextBox 6">
            <a:extLst>
              <a:ext uri="{FF2B5EF4-FFF2-40B4-BE49-F238E27FC236}">
                <a16:creationId xmlns:a16="http://schemas.microsoft.com/office/drawing/2014/main" id="{D8CCB415-6186-16C4-A99F-E241C779D69F}"/>
              </a:ext>
            </a:extLst>
          </p:cNvPr>
          <p:cNvSpPr txBox="1"/>
          <p:nvPr/>
        </p:nvSpPr>
        <p:spPr>
          <a:xfrm>
            <a:off x="585018" y="4695122"/>
            <a:ext cx="9453717" cy="646331"/>
          </a:xfrm>
          <a:prstGeom prst="rect">
            <a:avLst/>
          </a:prstGeom>
          <a:noFill/>
        </p:spPr>
        <p:txBody>
          <a:bodyPr wrap="square">
            <a:spAutoFit/>
          </a:bodyPr>
          <a:lstStyle/>
          <a:p>
            <a:r>
              <a:rPr lang="en-US" dirty="0"/>
              <a:t>For accuracy test, all the methods performed similarly. We could get more test data to decide between them. But if we really need to choose one right now, we would take the decision tree.</a:t>
            </a:r>
            <a:endParaRPr lang="en-SG" dirty="0"/>
          </a:p>
        </p:txBody>
      </p:sp>
      <p:sp>
        <p:nvSpPr>
          <p:cNvPr id="10" name="TextBox 9">
            <a:extLst>
              <a:ext uri="{FF2B5EF4-FFF2-40B4-BE49-F238E27FC236}">
                <a16:creationId xmlns:a16="http://schemas.microsoft.com/office/drawing/2014/main" id="{DD75DC0A-5130-0632-692C-963E96CD0B64}"/>
              </a:ext>
            </a:extLst>
          </p:cNvPr>
          <p:cNvSpPr txBox="1"/>
          <p:nvPr/>
        </p:nvSpPr>
        <p:spPr>
          <a:xfrm>
            <a:off x="585018" y="5516365"/>
            <a:ext cx="6096000" cy="369332"/>
          </a:xfrm>
          <a:prstGeom prst="rect">
            <a:avLst/>
          </a:prstGeom>
          <a:noFill/>
        </p:spPr>
        <p:txBody>
          <a:bodyPr wrap="square">
            <a:spAutoFit/>
          </a:bodyPr>
          <a:lstStyle/>
          <a:p>
            <a:r>
              <a:rPr lang="en-SG" b="1" dirty="0"/>
              <a:t>Decision tree best parameters</a:t>
            </a:r>
          </a:p>
        </p:txBody>
      </p:sp>
      <p:pic>
        <p:nvPicPr>
          <p:cNvPr id="12" name="Picture 11">
            <a:extLst>
              <a:ext uri="{FF2B5EF4-FFF2-40B4-BE49-F238E27FC236}">
                <a16:creationId xmlns:a16="http://schemas.microsoft.com/office/drawing/2014/main" id="{F47DEC8E-94E4-0256-FFF8-14EA3E70F408}"/>
              </a:ext>
            </a:extLst>
          </p:cNvPr>
          <p:cNvPicPr>
            <a:picLocks noChangeAspect="1"/>
          </p:cNvPicPr>
          <p:nvPr/>
        </p:nvPicPr>
        <p:blipFill>
          <a:blip r:embed="rId4"/>
          <a:stretch>
            <a:fillRect/>
          </a:stretch>
        </p:blipFill>
        <p:spPr>
          <a:xfrm>
            <a:off x="645774" y="6025573"/>
            <a:ext cx="9392961" cy="4001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B9BB00A-38FA-1CD6-C7EC-9D94D06BB187}"/>
              </a:ext>
            </a:extLst>
          </p:cNvPr>
          <p:cNvPicPr>
            <a:picLocks noChangeAspect="1"/>
          </p:cNvPicPr>
          <p:nvPr/>
        </p:nvPicPr>
        <p:blipFill>
          <a:blip r:embed="rId3"/>
          <a:stretch>
            <a:fillRect/>
          </a:stretch>
        </p:blipFill>
        <p:spPr>
          <a:xfrm>
            <a:off x="441240" y="1750272"/>
            <a:ext cx="6354062" cy="4753638"/>
          </a:xfrm>
          <a:prstGeom prst="rect">
            <a:avLst/>
          </a:prstGeom>
        </p:spPr>
      </p:pic>
      <p:pic>
        <p:nvPicPr>
          <p:cNvPr id="7" name="Picture 6">
            <a:extLst>
              <a:ext uri="{FF2B5EF4-FFF2-40B4-BE49-F238E27FC236}">
                <a16:creationId xmlns:a16="http://schemas.microsoft.com/office/drawing/2014/main" id="{F868F7AA-979F-608B-85B1-96718A960BD4}"/>
              </a:ext>
            </a:extLst>
          </p:cNvPr>
          <p:cNvPicPr>
            <a:picLocks noChangeAspect="1"/>
          </p:cNvPicPr>
          <p:nvPr/>
        </p:nvPicPr>
        <p:blipFill>
          <a:blip r:embed="rId4"/>
          <a:stretch>
            <a:fillRect/>
          </a:stretch>
        </p:blipFill>
        <p:spPr>
          <a:xfrm>
            <a:off x="7808742" y="4291133"/>
            <a:ext cx="3181794" cy="1724266"/>
          </a:xfrm>
          <a:prstGeom prst="rect">
            <a:avLst/>
          </a:prstGeom>
        </p:spPr>
      </p:pic>
      <p:sp>
        <p:nvSpPr>
          <p:cNvPr id="8" name="TextBox 7">
            <a:extLst>
              <a:ext uri="{FF2B5EF4-FFF2-40B4-BE49-F238E27FC236}">
                <a16:creationId xmlns:a16="http://schemas.microsoft.com/office/drawing/2014/main" id="{0656F241-3529-6989-188F-6A87386DCC43}"/>
              </a:ext>
            </a:extLst>
          </p:cNvPr>
          <p:cNvSpPr txBox="1"/>
          <p:nvPr/>
        </p:nvSpPr>
        <p:spPr>
          <a:xfrm>
            <a:off x="7384026" y="2228671"/>
            <a:ext cx="4208206" cy="1200329"/>
          </a:xfrm>
          <a:prstGeom prst="rect">
            <a:avLst/>
          </a:prstGeom>
          <a:noFill/>
        </p:spPr>
        <p:txBody>
          <a:bodyPr wrap="square" rtlCol="0">
            <a:spAutoFit/>
          </a:bodyPr>
          <a:lstStyle/>
          <a:p>
            <a:r>
              <a:rPr lang="en-SG" dirty="0"/>
              <a:t>As the test accuracy results are all equal, the confusion matrices are also identical. The main problem with these models are the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23077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of a mission can be affected by several factors such as launch site, the orbit and particularly the number of previous launches. We can assume that there has been a gain in knowledge between the launches which resulted a launch failure turning into a success</a:t>
            </a:r>
          </a:p>
          <a:p>
            <a:pPr>
              <a:lnSpc>
                <a:spcPct val="100000"/>
              </a:lnSpc>
              <a:spcBef>
                <a:spcPts val="1400"/>
              </a:spcBef>
            </a:pPr>
            <a:r>
              <a:rPr lang="en-US" sz="2200" dirty="0">
                <a:solidFill>
                  <a:schemeClr val="accent3">
                    <a:lumMod val="25000"/>
                  </a:schemeClr>
                </a:solidFill>
                <a:latin typeface="Abadi" panose="020B0604020104020204" pitchFamily="34" charset="0"/>
              </a:rPr>
              <a:t>GEO, HEO, SSO and ES-L1 orbits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Depending on the orbits, the payload mass can be a criteria to take into account for the success of a mission. Certain orbits require a light or heavy payload mass. Generally, low weighted payloads perform better than heavy 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With the current data, there is no valid explanation on why certain launch sites are better than the others.</a:t>
            </a:r>
          </a:p>
          <a:p>
            <a:pPr>
              <a:lnSpc>
                <a:spcPct val="100000"/>
              </a:lnSpc>
              <a:spcBef>
                <a:spcPts val="1400"/>
              </a:spcBef>
            </a:pPr>
            <a:r>
              <a:rPr lang="en-US" sz="2200" dirty="0">
                <a:solidFill>
                  <a:schemeClr val="accent3">
                    <a:lumMod val="25000"/>
                  </a:schemeClr>
                </a:solidFill>
                <a:latin typeface="Abadi" panose="020B0604020104020204" pitchFamily="34" charset="0"/>
              </a:rPr>
              <a:t>For this dataset, we choose the Decision Tree Algorithm as the best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3831"/>
            <a:ext cx="10104817" cy="539517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SpaceX Open-Source REST API</a:t>
            </a:r>
          </a:p>
          <a:p>
            <a:pPr lvl="1">
              <a:lnSpc>
                <a:spcPct val="120000"/>
              </a:lnSpc>
              <a:spcBef>
                <a:spcPts val="1400"/>
              </a:spcBef>
            </a:pPr>
            <a:r>
              <a:rPr lang="en-US" sz="7600" dirty="0">
                <a:solidFill>
                  <a:schemeClr val="tx1"/>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Dropping columns that were unnecessary</a:t>
            </a:r>
          </a:p>
          <a:p>
            <a:pPr lvl="1">
              <a:lnSpc>
                <a:spcPct val="120000"/>
              </a:lnSpc>
              <a:spcBef>
                <a:spcPts val="1400"/>
              </a:spcBef>
            </a:pPr>
            <a:r>
              <a:rPr lang="en-US" sz="7600" dirty="0">
                <a:solidFill>
                  <a:schemeClr val="tx1"/>
                </a:solidFill>
                <a:latin typeface="Abadi"/>
              </a:rPr>
              <a:t>One Hot Encoding for machine learning algorithms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accent3">
                    <a:lumMod val="25000"/>
                  </a:schemeClr>
                </a:solidFill>
                <a:latin typeface="Abadi"/>
              </a:rPr>
              <a:t>How to build, tune and evaluate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were collected via 2 means</a:t>
            </a:r>
          </a:p>
          <a:p>
            <a:pPr lvl="1">
              <a:lnSpc>
                <a:spcPct val="100000"/>
              </a:lnSpc>
              <a:spcBef>
                <a:spcPts val="1400"/>
              </a:spcBef>
            </a:pPr>
            <a:r>
              <a:rPr lang="en-US" sz="1800" dirty="0">
                <a:solidFill>
                  <a:schemeClr val="accent3">
                    <a:lumMod val="25000"/>
                  </a:schemeClr>
                </a:solidFill>
                <a:latin typeface="Abadi" panose="020B0604020104020204" pitchFamily="34" charset="0"/>
              </a:rPr>
              <a:t>Request to 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via Wikipedia page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591A53F3-164C-0936-6E27-BFFDAE7066D8}"/>
              </a:ext>
            </a:extLst>
          </p:cNvPr>
          <p:cNvSpPr txBox="1"/>
          <p:nvPr/>
        </p:nvSpPr>
        <p:spPr>
          <a:xfrm>
            <a:off x="770011" y="1612490"/>
            <a:ext cx="3398866" cy="338554"/>
          </a:xfrm>
          <a:prstGeom prst="rect">
            <a:avLst/>
          </a:prstGeom>
          <a:noFill/>
        </p:spPr>
        <p:txBody>
          <a:bodyPr wrap="square" rtlCol="0">
            <a:spAutoFit/>
          </a:bodyPr>
          <a:lstStyle/>
          <a:p>
            <a:r>
              <a:rPr lang="en-SG" sz="1600" dirty="0"/>
              <a:t>1. Getting a Response from SpaceX API</a:t>
            </a:r>
          </a:p>
        </p:txBody>
      </p:sp>
      <p:pic>
        <p:nvPicPr>
          <p:cNvPr id="8" name="Picture 7">
            <a:extLst>
              <a:ext uri="{FF2B5EF4-FFF2-40B4-BE49-F238E27FC236}">
                <a16:creationId xmlns:a16="http://schemas.microsoft.com/office/drawing/2014/main" id="{7B0D4848-7273-3925-D3DA-461DF1228439}"/>
              </a:ext>
            </a:extLst>
          </p:cNvPr>
          <p:cNvPicPr>
            <a:picLocks noChangeAspect="1"/>
          </p:cNvPicPr>
          <p:nvPr/>
        </p:nvPicPr>
        <p:blipFill>
          <a:blip r:embed="rId3"/>
          <a:stretch>
            <a:fillRect/>
          </a:stretch>
        </p:blipFill>
        <p:spPr>
          <a:xfrm>
            <a:off x="770011" y="2052004"/>
            <a:ext cx="3478928" cy="338554"/>
          </a:xfrm>
          <a:prstGeom prst="rect">
            <a:avLst/>
          </a:prstGeom>
        </p:spPr>
      </p:pic>
      <p:sp>
        <p:nvSpPr>
          <p:cNvPr id="9" name="TextBox 8">
            <a:extLst>
              <a:ext uri="{FF2B5EF4-FFF2-40B4-BE49-F238E27FC236}">
                <a16:creationId xmlns:a16="http://schemas.microsoft.com/office/drawing/2014/main" id="{0E7FC0BF-796A-4A61-1194-9343EC1EA0D6}"/>
              </a:ext>
            </a:extLst>
          </p:cNvPr>
          <p:cNvSpPr txBox="1"/>
          <p:nvPr/>
        </p:nvSpPr>
        <p:spPr>
          <a:xfrm>
            <a:off x="770011" y="2915349"/>
            <a:ext cx="3398866" cy="338554"/>
          </a:xfrm>
          <a:prstGeom prst="rect">
            <a:avLst/>
          </a:prstGeom>
          <a:noFill/>
        </p:spPr>
        <p:txBody>
          <a:bodyPr wrap="square" rtlCol="0">
            <a:spAutoFit/>
          </a:bodyPr>
          <a:lstStyle/>
          <a:p>
            <a:r>
              <a:rPr lang="en-SG" sz="1600" dirty="0"/>
              <a:t>2. Convert Response into JSON file</a:t>
            </a:r>
          </a:p>
        </p:txBody>
      </p:sp>
      <p:pic>
        <p:nvPicPr>
          <p:cNvPr id="11" name="Picture 10">
            <a:extLst>
              <a:ext uri="{FF2B5EF4-FFF2-40B4-BE49-F238E27FC236}">
                <a16:creationId xmlns:a16="http://schemas.microsoft.com/office/drawing/2014/main" id="{3B6D00D1-322A-BB7B-3A4A-0948BDCE0D82}"/>
              </a:ext>
            </a:extLst>
          </p:cNvPr>
          <p:cNvPicPr>
            <a:picLocks noChangeAspect="1"/>
          </p:cNvPicPr>
          <p:nvPr/>
        </p:nvPicPr>
        <p:blipFill>
          <a:blip r:embed="rId4"/>
          <a:stretch>
            <a:fillRect/>
          </a:stretch>
        </p:blipFill>
        <p:spPr>
          <a:xfrm>
            <a:off x="1059266" y="3293411"/>
            <a:ext cx="2286319" cy="400106"/>
          </a:xfrm>
          <a:prstGeom prst="rect">
            <a:avLst/>
          </a:prstGeom>
        </p:spPr>
      </p:pic>
      <p:sp>
        <p:nvSpPr>
          <p:cNvPr id="12" name="TextBox 11">
            <a:extLst>
              <a:ext uri="{FF2B5EF4-FFF2-40B4-BE49-F238E27FC236}">
                <a16:creationId xmlns:a16="http://schemas.microsoft.com/office/drawing/2014/main" id="{F268BE96-EDA2-A60F-FE4F-B87472950115}"/>
              </a:ext>
            </a:extLst>
          </p:cNvPr>
          <p:cNvSpPr txBox="1"/>
          <p:nvPr/>
        </p:nvSpPr>
        <p:spPr>
          <a:xfrm>
            <a:off x="810042" y="4649464"/>
            <a:ext cx="3398866" cy="338554"/>
          </a:xfrm>
          <a:prstGeom prst="rect">
            <a:avLst/>
          </a:prstGeom>
          <a:noFill/>
        </p:spPr>
        <p:txBody>
          <a:bodyPr wrap="square" rtlCol="0">
            <a:spAutoFit/>
          </a:bodyPr>
          <a:lstStyle/>
          <a:p>
            <a:r>
              <a:rPr lang="en-SG" sz="1600" dirty="0"/>
              <a:t>3. Transform the data</a:t>
            </a:r>
          </a:p>
        </p:txBody>
      </p:sp>
      <p:pic>
        <p:nvPicPr>
          <p:cNvPr id="14" name="Picture 13">
            <a:extLst>
              <a:ext uri="{FF2B5EF4-FFF2-40B4-BE49-F238E27FC236}">
                <a16:creationId xmlns:a16="http://schemas.microsoft.com/office/drawing/2014/main" id="{A3583B34-E4DC-E3FB-1CCA-97877BA66F1F}"/>
              </a:ext>
            </a:extLst>
          </p:cNvPr>
          <p:cNvPicPr>
            <a:picLocks noChangeAspect="1"/>
          </p:cNvPicPr>
          <p:nvPr/>
        </p:nvPicPr>
        <p:blipFill>
          <a:blip r:embed="rId5"/>
          <a:stretch>
            <a:fillRect/>
          </a:stretch>
        </p:blipFill>
        <p:spPr>
          <a:xfrm>
            <a:off x="1059266" y="5110727"/>
            <a:ext cx="1895740" cy="676369"/>
          </a:xfrm>
          <a:prstGeom prst="rect">
            <a:avLst/>
          </a:prstGeom>
        </p:spPr>
      </p:pic>
      <p:cxnSp>
        <p:nvCxnSpPr>
          <p:cNvPr id="16" name="Straight Arrow Connector 15">
            <a:extLst>
              <a:ext uri="{FF2B5EF4-FFF2-40B4-BE49-F238E27FC236}">
                <a16:creationId xmlns:a16="http://schemas.microsoft.com/office/drawing/2014/main" id="{F45DC7B1-79CF-E789-8F76-129381CCAFFA}"/>
              </a:ext>
            </a:extLst>
          </p:cNvPr>
          <p:cNvCxnSpPr>
            <a:cxnSpLocks/>
            <a:endCxn id="9" idx="0"/>
          </p:cNvCxnSpPr>
          <p:nvPr/>
        </p:nvCxnSpPr>
        <p:spPr>
          <a:xfrm>
            <a:off x="2469444" y="2513267"/>
            <a:ext cx="0" cy="402082"/>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794A0B9D-E443-491F-9B56-37AB8BDBF2D1}"/>
              </a:ext>
            </a:extLst>
          </p:cNvPr>
          <p:cNvCxnSpPr>
            <a:cxnSpLocks/>
          </p:cNvCxnSpPr>
          <p:nvPr/>
        </p:nvCxnSpPr>
        <p:spPr>
          <a:xfrm>
            <a:off x="2436578" y="3825874"/>
            <a:ext cx="0" cy="8235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5FBE1E33-FE1F-ED6D-AFED-1EA2621C1AFA}"/>
              </a:ext>
            </a:extLst>
          </p:cNvPr>
          <p:cNvSpPr txBox="1"/>
          <p:nvPr/>
        </p:nvSpPr>
        <p:spPr>
          <a:xfrm>
            <a:off x="4396567" y="2713649"/>
            <a:ext cx="3398866" cy="338554"/>
          </a:xfrm>
          <a:prstGeom prst="rect">
            <a:avLst/>
          </a:prstGeom>
          <a:noFill/>
        </p:spPr>
        <p:txBody>
          <a:bodyPr wrap="square" rtlCol="0">
            <a:spAutoFit/>
          </a:bodyPr>
          <a:lstStyle/>
          <a:p>
            <a:r>
              <a:rPr lang="en-SG" sz="1600" dirty="0"/>
              <a:t>4. Create dictionary with data</a:t>
            </a:r>
          </a:p>
        </p:txBody>
      </p:sp>
      <p:pic>
        <p:nvPicPr>
          <p:cNvPr id="25" name="Picture 24">
            <a:extLst>
              <a:ext uri="{FF2B5EF4-FFF2-40B4-BE49-F238E27FC236}">
                <a16:creationId xmlns:a16="http://schemas.microsoft.com/office/drawing/2014/main" id="{EAC4995B-FD91-5361-845D-6EB0DB4D7EE5}"/>
              </a:ext>
            </a:extLst>
          </p:cNvPr>
          <p:cNvPicPr>
            <a:picLocks noChangeAspect="1"/>
          </p:cNvPicPr>
          <p:nvPr/>
        </p:nvPicPr>
        <p:blipFill>
          <a:blip r:embed="rId6"/>
          <a:stretch>
            <a:fillRect/>
          </a:stretch>
        </p:blipFill>
        <p:spPr>
          <a:xfrm>
            <a:off x="4546922" y="3180555"/>
            <a:ext cx="2724530" cy="1667108"/>
          </a:xfrm>
          <a:prstGeom prst="rect">
            <a:avLst/>
          </a:prstGeom>
        </p:spPr>
      </p:pic>
      <p:cxnSp>
        <p:nvCxnSpPr>
          <p:cNvPr id="27" name="Connector: Elbow 26">
            <a:extLst>
              <a:ext uri="{FF2B5EF4-FFF2-40B4-BE49-F238E27FC236}">
                <a16:creationId xmlns:a16="http://schemas.microsoft.com/office/drawing/2014/main" id="{59D508B8-A32B-C555-5353-9A8DBC8E3EB7}"/>
              </a:ext>
            </a:extLst>
          </p:cNvPr>
          <p:cNvCxnSpPr>
            <a:stCxn id="14" idx="3"/>
            <a:endCxn id="25" idx="1"/>
          </p:cNvCxnSpPr>
          <p:nvPr/>
        </p:nvCxnSpPr>
        <p:spPr>
          <a:xfrm flipV="1">
            <a:off x="2955006" y="4014109"/>
            <a:ext cx="1591916" cy="143480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FED338F-58F4-D4CD-2FEE-C3215E04E8D9}"/>
              </a:ext>
            </a:extLst>
          </p:cNvPr>
          <p:cNvSpPr txBox="1"/>
          <p:nvPr/>
        </p:nvSpPr>
        <p:spPr>
          <a:xfrm>
            <a:off x="8206567" y="1612490"/>
            <a:ext cx="3398866" cy="338554"/>
          </a:xfrm>
          <a:prstGeom prst="rect">
            <a:avLst/>
          </a:prstGeom>
          <a:noFill/>
        </p:spPr>
        <p:txBody>
          <a:bodyPr wrap="square" rtlCol="0">
            <a:spAutoFit/>
          </a:bodyPr>
          <a:lstStyle/>
          <a:p>
            <a:r>
              <a:rPr lang="en-SG" sz="1600" dirty="0"/>
              <a:t>5. Create </a:t>
            </a:r>
            <a:r>
              <a:rPr lang="en-SG" sz="1600" dirty="0" err="1"/>
              <a:t>dataframe</a:t>
            </a:r>
            <a:endParaRPr lang="en-SG" sz="1600" dirty="0"/>
          </a:p>
        </p:txBody>
      </p:sp>
      <p:pic>
        <p:nvPicPr>
          <p:cNvPr id="30" name="Picture 29">
            <a:extLst>
              <a:ext uri="{FF2B5EF4-FFF2-40B4-BE49-F238E27FC236}">
                <a16:creationId xmlns:a16="http://schemas.microsoft.com/office/drawing/2014/main" id="{C99E794B-81DA-7E9E-1BC1-1CD42FF5AA88}"/>
              </a:ext>
            </a:extLst>
          </p:cNvPr>
          <p:cNvPicPr>
            <a:picLocks noChangeAspect="1"/>
          </p:cNvPicPr>
          <p:nvPr/>
        </p:nvPicPr>
        <p:blipFill>
          <a:blip r:embed="rId7"/>
          <a:stretch>
            <a:fillRect/>
          </a:stretch>
        </p:blipFill>
        <p:spPr>
          <a:xfrm>
            <a:off x="8129403" y="2121254"/>
            <a:ext cx="2638793" cy="200053"/>
          </a:xfrm>
          <a:prstGeom prst="rect">
            <a:avLst/>
          </a:prstGeom>
        </p:spPr>
      </p:pic>
      <p:pic>
        <p:nvPicPr>
          <p:cNvPr id="32" name="Picture 31">
            <a:extLst>
              <a:ext uri="{FF2B5EF4-FFF2-40B4-BE49-F238E27FC236}">
                <a16:creationId xmlns:a16="http://schemas.microsoft.com/office/drawing/2014/main" id="{D534A92E-CEA1-0A68-F852-4C2C3E20CF5F}"/>
              </a:ext>
            </a:extLst>
          </p:cNvPr>
          <p:cNvPicPr>
            <a:picLocks noChangeAspect="1"/>
          </p:cNvPicPr>
          <p:nvPr/>
        </p:nvPicPr>
        <p:blipFill>
          <a:blip r:embed="rId8"/>
          <a:stretch>
            <a:fillRect/>
          </a:stretch>
        </p:blipFill>
        <p:spPr>
          <a:xfrm>
            <a:off x="7973984" y="3327971"/>
            <a:ext cx="3311627" cy="275969"/>
          </a:xfrm>
          <a:prstGeom prst="rect">
            <a:avLst/>
          </a:prstGeom>
        </p:spPr>
      </p:pic>
      <p:sp>
        <p:nvSpPr>
          <p:cNvPr id="33" name="TextBox 32">
            <a:extLst>
              <a:ext uri="{FF2B5EF4-FFF2-40B4-BE49-F238E27FC236}">
                <a16:creationId xmlns:a16="http://schemas.microsoft.com/office/drawing/2014/main" id="{ADFB10DB-AAD1-CF38-2ECE-5F8E32F80EEC}"/>
              </a:ext>
            </a:extLst>
          </p:cNvPr>
          <p:cNvSpPr txBox="1"/>
          <p:nvPr/>
        </p:nvSpPr>
        <p:spPr>
          <a:xfrm>
            <a:off x="8206567" y="2829230"/>
            <a:ext cx="3398866" cy="338554"/>
          </a:xfrm>
          <a:prstGeom prst="rect">
            <a:avLst/>
          </a:prstGeom>
          <a:noFill/>
        </p:spPr>
        <p:txBody>
          <a:bodyPr wrap="square" rtlCol="0">
            <a:spAutoFit/>
          </a:bodyPr>
          <a:lstStyle/>
          <a:p>
            <a:r>
              <a:rPr lang="en-SG" sz="1600" dirty="0"/>
              <a:t>6. Filter the </a:t>
            </a:r>
            <a:r>
              <a:rPr lang="en-SG" sz="1600" dirty="0" err="1"/>
              <a:t>dataframe</a:t>
            </a:r>
            <a:endParaRPr lang="en-SG" sz="1600" dirty="0"/>
          </a:p>
        </p:txBody>
      </p:sp>
      <p:sp>
        <p:nvSpPr>
          <p:cNvPr id="34" name="TextBox 33">
            <a:extLst>
              <a:ext uri="{FF2B5EF4-FFF2-40B4-BE49-F238E27FC236}">
                <a16:creationId xmlns:a16="http://schemas.microsoft.com/office/drawing/2014/main" id="{FD12AFC5-AED2-B7B4-F484-DC7748E110EF}"/>
              </a:ext>
            </a:extLst>
          </p:cNvPr>
          <p:cNvSpPr txBox="1"/>
          <p:nvPr/>
        </p:nvSpPr>
        <p:spPr>
          <a:xfrm>
            <a:off x="8206567" y="4209323"/>
            <a:ext cx="3398866" cy="338554"/>
          </a:xfrm>
          <a:prstGeom prst="rect">
            <a:avLst/>
          </a:prstGeom>
          <a:noFill/>
        </p:spPr>
        <p:txBody>
          <a:bodyPr wrap="square" rtlCol="0">
            <a:spAutoFit/>
          </a:bodyPr>
          <a:lstStyle/>
          <a:p>
            <a:r>
              <a:rPr lang="en-SG" sz="1600" dirty="0"/>
              <a:t>7. Export to file</a:t>
            </a:r>
          </a:p>
        </p:txBody>
      </p:sp>
      <p:pic>
        <p:nvPicPr>
          <p:cNvPr id="36" name="Picture 35">
            <a:extLst>
              <a:ext uri="{FF2B5EF4-FFF2-40B4-BE49-F238E27FC236}">
                <a16:creationId xmlns:a16="http://schemas.microsoft.com/office/drawing/2014/main" id="{2A28539E-DC30-EC72-0A6D-112137A339B0}"/>
              </a:ext>
            </a:extLst>
          </p:cNvPr>
          <p:cNvPicPr>
            <a:picLocks noChangeAspect="1"/>
          </p:cNvPicPr>
          <p:nvPr/>
        </p:nvPicPr>
        <p:blipFill>
          <a:blip r:embed="rId9"/>
          <a:stretch>
            <a:fillRect/>
          </a:stretch>
        </p:blipFill>
        <p:spPr>
          <a:xfrm>
            <a:off x="8129403" y="4684153"/>
            <a:ext cx="2791215" cy="209579"/>
          </a:xfrm>
          <a:prstGeom prst="rect">
            <a:avLst/>
          </a:prstGeom>
        </p:spPr>
      </p:pic>
      <p:cxnSp>
        <p:nvCxnSpPr>
          <p:cNvPr id="38" name="Connector: Elbow 37">
            <a:extLst>
              <a:ext uri="{FF2B5EF4-FFF2-40B4-BE49-F238E27FC236}">
                <a16:creationId xmlns:a16="http://schemas.microsoft.com/office/drawing/2014/main" id="{E2C0BE61-90BE-B597-09BC-BC89B57E7E90}"/>
              </a:ext>
            </a:extLst>
          </p:cNvPr>
          <p:cNvCxnSpPr>
            <a:stCxn id="25" idx="3"/>
            <a:endCxn id="30" idx="1"/>
          </p:cNvCxnSpPr>
          <p:nvPr/>
        </p:nvCxnSpPr>
        <p:spPr>
          <a:xfrm flipV="1">
            <a:off x="7271452" y="2221281"/>
            <a:ext cx="857951" cy="17928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874E10A-262D-EAF9-0375-EA75B2AC9C1A}"/>
              </a:ext>
            </a:extLst>
          </p:cNvPr>
          <p:cNvCxnSpPr>
            <a:stCxn id="30" idx="2"/>
          </p:cNvCxnSpPr>
          <p:nvPr/>
        </p:nvCxnSpPr>
        <p:spPr>
          <a:xfrm flipH="1">
            <a:off x="9448799" y="2321307"/>
            <a:ext cx="1" cy="5079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332AC8B-12DF-03B7-F602-AF7795E43858}"/>
              </a:ext>
            </a:extLst>
          </p:cNvPr>
          <p:cNvCxnSpPr>
            <a:stCxn id="32" idx="2"/>
          </p:cNvCxnSpPr>
          <p:nvPr/>
        </p:nvCxnSpPr>
        <p:spPr>
          <a:xfrm flipH="1">
            <a:off x="9629797" y="3603940"/>
            <a:ext cx="1" cy="63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87236B23-D303-0CF3-1834-1A3719841412}"/>
              </a:ext>
            </a:extLst>
          </p:cNvPr>
          <p:cNvSpPr txBox="1"/>
          <p:nvPr/>
        </p:nvSpPr>
        <p:spPr>
          <a:xfrm>
            <a:off x="770011" y="1612490"/>
            <a:ext cx="3398866" cy="338554"/>
          </a:xfrm>
          <a:prstGeom prst="rect">
            <a:avLst/>
          </a:prstGeom>
          <a:noFill/>
        </p:spPr>
        <p:txBody>
          <a:bodyPr wrap="square" rtlCol="0">
            <a:spAutoFit/>
          </a:bodyPr>
          <a:lstStyle/>
          <a:p>
            <a:r>
              <a:rPr lang="en-SG" sz="1600" dirty="0"/>
              <a:t>1. Getting a Response from HTML</a:t>
            </a:r>
          </a:p>
        </p:txBody>
      </p:sp>
      <p:sp>
        <p:nvSpPr>
          <p:cNvPr id="7" name="TextBox 6">
            <a:extLst>
              <a:ext uri="{FF2B5EF4-FFF2-40B4-BE49-F238E27FC236}">
                <a16:creationId xmlns:a16="http://schemas.microsoft.com/office/drawing/2014/main" id="{1975D7B0-1F00-FEA0-853E-C100DE54C7CD}"/>
              </a:ext>
            </a:extLst>
          </p:cNvPr>
          <p:cNvSpPr txBox="1"/>
          <p:nvPr/>
        </p:nvSpPr>
        <p:spPr>
          <a:xfrm>
            <a:off x="770011" y="2856600"/>
            <a:ext cx="3398866" cy="338554"/>
          </a:xfrm>
          <a:prstGeom prst="rect">
            <a:avLst/>
          </a:prstGeom>
          <a:noFill/>
        </p:spPr>
        <p:txBody>
          <a:bodyPr wrap="square" rtlCol="0">
            <a:spAutoFit/>
          </a:bodyPr>
          <a:lstStyle/>
          <a:p>
            <a:r>
              <a:rPr lang="en-SG" sz="1600" dirty="0"/>
              <a:t>2. Create </a:t>
            </a:r>
            <a:r>
              <a:rPr lang="en-SG" sz="1600" dirty="0" err="1"/>
              <a:t>BeautifulSoup</a:t>
            </a:r>
            <a:r>
              <a:rPr lang="en-SG" sz="1600" dirty="0"/>
              <a:t> Object</a:t>
            </a:r>
          </a:p>
        </p:txBody>
      </p:sp>
      <p:pic>
        <p:nvPicPr>
          <p:cNvPr id="9" name="Picture 8">
            <a:extLst>
              <a:ext uri="{FF2B5EF4-FFF2-40B4-BE49-F238E27FC236}">
                <a16:creationId xmlns:a16="http://schemas.microsoft.com/office/drawing/2014/main" id="{A5B9AFE3-6E1C-E223-CBAA-D090048993E8}"/>
              </a:ext>
            </a:extLst>
          </p:cNvPr>
          <p:cNvPicPr>
            <a:picLocks noChangeAspect="1"/>
          </p:cNvPicPr>
          <p:nvPr/>
        </p:nvPicPr>
        <p:blipFill>
          <a:blip r:embed="rId3"/>
          <a:stretch>
            <a:fillRect/>
          </a:stretch>
        </p:blipFill>
        <p:spPr>
          <a:xfrm>
            <a:off x="922411" y="2078437"/>
            <a:ext cx="2676899" cy="171474"/>
          </a:xfrm>
          <a:prstGeom prst="rect">
            <a:avLst/>
          </a:prstGeom>
        </p:spPr>
      </p:pic>
      <p:pic>
        <p:nvPicPr>
          <p:cNvPr id="12" name="Picture 11">
            <a:extLst>
              <a:ext uri="{FF2B5EF4-FFF2-40B4-BE49-F238E27FC236}">
                <a16:creationId xmlns:a16="http://schemas.microsoft.com/office/drawing/2014/main" id="{73E2EA91-A187-203C-5455-E8D15B2FA4AA}"/>
              </a:ext>
            </a:extLst>
          </p:cNvPr>
          <p:cNvPicPr>
            <a:picLocks noChangeAspect="1"/>
          </p:cNvPicPr>
          <p:nvPr/>
        </p:nvPicPr>
        <p:blipFill>
          <a:blip r:embed="rId4"/>
          <a:stretch>
            <a:fillRect/>
          </a:stretch>
        </p:blipFill>
        <p:spPr>
          <a:xfrm>
            <a:off x="865253" y="3286410"/>
            <a:ext cx="2734057" cy="152421"/>
          </a:xfrm>
          <a:prstGeom prst="rect">
            <a:avLst/>
          </a:prstGeom>
        </p:spPr>
      </p:pic>
      <p:sp>
        <p:nvSpPr>
          <p:cNvPr id="13" name="TextBox 12">
            <a:extLst>
              <a:ext uri="{FF2B5EF4-FFF2-40B4-BE49-F238E27FC236}">
                <a16:creationId xmlns:a16="http://schemas.microsoft.com/office/drawing/2014/main" id="{38B60AB4-52AA-77F6-8CC5-A5A5F54DBBB8}"/>
              </a:ext>
            </a:extLst>
          </p:cNvPr>
          <p:cNvSpPr txBox="1"/>
          <p:nvPr/>
        </p:nvSpPr>
        <p:spPr>
          <a:xfrm>
            <a:off x="770011" y="4035689"/>
            <a:ext cx="3398866" cy="338554"/>
          </a:xfrm>
          <a:prstGeom prst="rect">
            <a:avLst/>
          </a:prstGeom>
          <a:noFill/>
        </p:spPr>
        <p:txBody>
          <a:bodyPr wrap="square" rtlCol="0">
            <a:spAutoFit/>
          </a:bodyPr>
          <a:lstStyle/>
          <a:p>
            <a:r>
              <a:rPr lang="en-SG" sz="1600" dirty="0"/>
              <a:t>3. Find all tables</a:t>
            </a:r>
          </a:p>
        </p:txBody>
      </p:sp>
      <p:pic>
        <p:nvPicPr>
          <p:cNvPr id="15" name="Picture 14">
            <a:extLst>
              <a:ext uri="{FF2B5EF4-FFF2-40B4-BE49-F238E27FC236}">
                <a16:creationId xmlns:a16="http://schemas.microsoft.com/office/drawing/2014/main" id="{5BF400D6-AF48-2BEB-3DCE-B24E320FF213}"/>
              </a:ext>
            </a:extLst>
          </p:cNvPr>
          <p:cNvPicPr>
            <a:picLocks noChangeAspect="1"/>
          </p:cNvPicPr>
          <p:nvPr/>
        </p:nvPicPr>
        <p:blipFill>
          <a:blip r:embed="rId5"/>
          <a:stretch>
            <a:fillRect/>
          </a:stretch>
        </p:blipFill>
        <p:spPr>
          <a:xfrm>
            <a:off x="865253" y="4403806"/>
            <a:ext cx="2610214" cy="200053"/>
          </a:xfrm>
          <a:prstGeom prst="rect">
            <a:avLst/>
          </a:prstGeom>
        </p:spPr>
      </p:pic>
      <p:sp>
        <p:nvSpPr>
          <p:cNvPr id="16" name="TextBox 15">
            <a:extLst>
              <a:ext uri="{FF2B5EF4-FFF2-40B4-BE49-F238E27FC236}">
                <a16:creationId xmlns:a16="http://schemas.microsoft.com/office/drawing/2014/main" id="{522A15F8-69A3-68FE-5174-F132423C5AD0}"/>
              </a:ext>
            </a:extLst>
          </p:cNvPr>
          <p:cNvSpPr txBox="1"/>
          <p:nvPr/>
        </p:nvSpPr>
        <p:spPr>
          <a:xfrm>
            <a:off x="770011" y="5232313"/>
            <a:ext cx="3398866" cy="338554"/>
          </a:xfrm>
          <a:prstGeom prst="rect">
            <a:avLst/>
          </a:prstGeom>
          <a:noFill/>
        </p:spPr>
        <p:txBody>
          <a:bodyPr wrap="square" rtlCol="0">
            <a:spAutoFit/>
          </a:bodyPr>
          <a:lstStyle/>
          <a:p>
            <a:r>
              <a:rPr lang="en-SG" sz="1600" dirty="0"/>
              <a:t>4. Get names of columns</a:t>
            </a:r>
          </a:p>
        </p:txBody>
      </p:sp>
      <p:pic>
        <p:nvPicPr>
          <p:cNvPr id="18" name="Picture 17">
            <a:extLst>
              <a:ext uri="{FF2B5EF4-FFF2-40B4-BE49-F238E27FC236}">
                <a16:creationId xmlns:a16="http://schemas.microsoft.com/office/drawing/2014/main" id="{B2228816-93B0-834C-A512-DAA9940F8ACC}"/>
              </a:ext>
            </a:extLst>
          </p:cNvPr>
          <p:cNvPicPr>
            <a:picLocks noChangeAspect="1"/>
          </p:cNvPicPr>
          <p:nvPr/>
        </p:nvPicPr>
        <p:blipFill>
          <a:blip r:embed="rId6"/>
          <a:stretch>
            <a:fillRect/>
          </a:stretch>
        </p:blipFill>
        <p:spPr>
          <a:xfrm>
            <a:off x="822384" y="5663212"/>
            <a:ext cx="2695951" cy="581106"/>
          </a:xfrm>
          <a:prstGeom prst="rect">
            <a:avLst/>
          </a:prstGeom>
        </p:spPr>
      </p:pic>
      <p:cxnSp>
        <p:nvCxnSpPr>
          <p:cNvPr id="19" name="Straight Arrow Connector 18">
            <a:extLst>
              <a:ext uri="{FF2B5EF4-FFF2-40B4-BE49-F238E27FC236}">
                <a16:creationId xmlns:a16="http://schemas.microsoft.com/office/drawing/2014/main" id="{277FB6B2-1D20-81C9-D7A3-D11921FEEC5A}"/>
              </a:ext>
            </a:extLst>
          </p:cNvPr>
          <p:cNvCxnSpPr>
            <a:cxnSpLocks/>
          </p:cNvCxnSpPr>
          <p:nvPr/>
        </p:nvCxnSpPr>
        <p:spPr>
          <a:xfrm>
            <a:off x="2184308" y="2312831"/>
            <a:ext cx="0" cy="5437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664D7C83-AD9B-A42E-0CFD-3B6953E0CEC6}"/>
              </a:ext>
            </a:extLst>
          </p:cNvPr>
          <p:cNvCxnSpPr>
            <a:cxnSpLocks/>
          </p:cNvCxnSpPr>
          <p:nvPr/>
        </p:nvCxnSpPr>
        <p:spPr>
          <a:xfrm>
            <a:off x="2171106" y="3491920"/>
            <a:ext cx="0" cy="5437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61ECED5D-9060-FBEF-4D7D-8ED0E25B6A61}"/>
              </a:ext>
            </a:extLst>
          </p:cNvPr>
          <p:cNvCxnSpPr>
            <a:cxnSpLocks/>
          </p:cNvCxnSpPr>
          <p:nvPr/>
        </p:nvCxnSpPr>
        <p:spPr>
          <a:xfrm>
            <a:off x="2162820" y="4693902"/>
            <a:ext cx="0" cy="538411"/>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ABD165B-4161-3EF4-1554-F7B3BE885FA3}"/>
              </a:ext>
            </a:extLst>
          </p:cNvPr>
          <p:cNvSpPr txBox="1"/>
          <p:nvPr/>
        </p:nvSpPr>
        <p:spPr>
          <a:xfrm>
            <a:off x="4480778" y="2319299"/>
            <a:ext cx="3398866" cy="338554"/>
          </a:xfrm>
          <a:prstGeom prst="rect">
            <a:avLst/>
          </a:prstGeom>
          <a:noFill/>
        </p:spPr>
        <p:txBody>
          <a:bodyPr wrap="square" rtlCol="0">
            <a:spAutoFit/>
          </a:bodyPr>
          <a:lstStyle/>
          <a:p>
            <a:r>
              <a:rPr lang="en-SG" sz="1600" dirty="0"/>
              <a:t>5. Create a dictionary</a:t>
            </a:r>
          </a:p>
        </p:txBody>
      </p:sp>
      <p:pic>
        <p:nvPicPr>
          <p:cNvPr id="27" name="Picture 26">
            <a:extLst>
              <a:ext uri="{FF2B5EF4-FFF2-40B4-BE49-F238E27FC236}">
                <a16:creationId xmlns:a16="http://schemas.microsoft.com/office/drawing/2014/main" id="{C8DA0119-E4F5-FECC-66DE-C069444FE12E}"/>
              </a:ext>
            </a:extLst>
          </p:cNvPr>
          <p:cNvPicPr>
            <a:picLocks noChangeAspect="1"/>
          </p:cNvPicPr>
          <p:nvPr/>
        </p:nvPicPr>
        <p:blipFill>
          <a:blip r:embed="rId7"/>
          <a:stretch>
            <a:fillRect/>
          </a:stretch>
        </p:blipFill>
        <p:spPr>
          <a:xfrm>
            <a:off x="4326323" y="2706381"/>
            <a:ext cx="3553321" cy="2114845"/>
          </a:xfrm>
          <a:prstGeom prst="rect">
            <a:avLst/>
          </a:prstGeom>
        </p:spPr>
      </p:pic>
      <p:sp>
        <p:nvSpPr>
          <p:cNvPr id="28" name="TextBox 27">
            <a:extLst>
              <a:ext uri="{FF2B5EF4-FFF2-40B4-BE49-F238E27FC236}">
                <a16:creationId xmlns:a16="http://schemas.microsoft.com/office/drawing/2014/main" id="{897A3024-3D72-E3B6-5107-3ED880FF8196}"/>
              </a:ext>
            </a:extLst>
          </p:cNvPr>
          <p:cNvSpPr txBox="1"/>
          <p:nvPr/>
        </p:nvSpPr>
        <p:spPr>
          <a:xfrm>
            <a:off x="8556249" y="1618104"/>
            <a:ext cx="3398866" cy="338554"/>
          </a:xfrm>
          <a:prstGeom prst="rect">
            <a:avLst/>
          </a:prstGeom>
          <a:noFill/>
        </p:spPr>
        <p:txBody>
          <a:bodyPr wrap="square" rtlCol="0">
            <a:spAutoFit/>
          </a:bodyPr>
          <a:lstStyle/>
          <a:p>
            <a:r>
              <a:rPr lang="en-SG" sz="1600" dirty="0"/>
              <a:t>6. Add data to keys</a:t>
            </a:r>
          </a:p>
        </p:txBody>
      </p:sp>
      <p:pic>
        <p:nvPicPr>
          <p:cNvPr id="30" name="Picture 29">
            <a:extLst>
              <a:ext uri="{FF2B5EF4-FFF2-40B4-BE49-F238E27FC236}">
                <a16:creationId xmlns:a16="http://schemas.microsoft.com/office/drawing/2014/main" id="{2698F1A0-27D1-7458-F85B-998C1EE1F221}"/>
              </a:ext>
            </a:extLst>
          </p:cNvPr>
          <p:cNvPicPr>
            <a:picLocks noChangeAspect="1"/>
          </p:cNvPicPr>
          <p:nvPr/>
        </p:nvPicPr>
        <p:blipFill>
          <a:blip r:embed="rId8"/>
          <a:stretch>
            <a:fillRect/>
          </a:stretch>
        </p:blipFill>
        <p:spPr>
          <a:xfrm>
            <a:off x="8606657" y="2062034"/>
            <a:ext cx="2924583" cy="1286054"/>
          </a:xfrm>
          <a:prstGeom prst="rect">
            <a:avLst/>
          </a:prstGeom>
        </p:spPr>
      </p:pic>
      <p:sp>
        <p:nvSpPr>
          <p:cNvPr id="31" name="TextBox 30">
            <a:extLst>
              <a:ext uri="{FF2B5EF4-FFF2-40B4-BE49-F238E27FC236}">
                <a16:creationId xmlns:a16="http://schemas.microsoft.com/office/drawing/2014/main" id="{6542AF43-82ED-C37C-8E61-688016DAE81C}"/>
              </a:ext>
            </a:extLst>
          </p:cNvPr>
          <p:cNvSpPr txBox="1"/>
          <p:nvPr/>
        </p:nvSpPr>
        <p:spPr>
          <a:xfrm>
            <a:off x="8606657" y="3672593"/>
            <a:ext cx="3398866" cy="338554"/>
          </a:xfrm>
          <a:prstGeom prst="rect">
            <a:avLst/>
          </a:prstGeom>
          <a:noFill/>
        </p:spPr>
        <p:txBody>
          <a:bodyPr wrap="square" rtlCol="0">
            <a:spAutoFit/>
          </a:bodyPr>
          <a:lstStyle/>
          <a:p>
            <a:r>
              <a:rPr lang="en-SG" sz="1600" dirty="0"/>
              <a:t>7. Create </a:t>
            </a:r>
            <a:r>
              <a:rPr lang="en-SG" sz="1600" dirty="0" err="1"/>
              <a:t>dataframe</a:t>
            </a:r>
            <a:r>
              <a:rPr lang="en-SG" sz="1600" dirty="0"/>
              <a:t> from dictionary</a:t>
            </a:r>
          </a:p>
        </p:txBody>
      </p:sp>
      <p:pic>
        <p:nvPicPr>
          <p:cNvPr id="33" name="Picture 32">
            <a:extLst>
              <a:ext uri="{FF2B5EF4-FFF2-40B4-BE49-F238E27FC236}">
                <a16:creationId xmlns:a16="http://schemas.microsoft.com/office/drawing/2014/main" id="{1FD8E505-5F45-C094-5C00-BC27F5FD0390}"/>
              </a:ext>
            </a:extLst>
          </p:cNvPr>
          <p:cNvPicPr>
            <a:picLocks noChangeAspect="1"/>
          </p:cNvPicPr>
          <p:nvPr/>
        </p:nvPicPr>
        <p:blipFill>
          <a:blip r:embed="rId9"/>
          <a:stretch>
            <a:fillRect/>
          </a:stretch>
        </p:blipFill>
        <p:spPr>
          <a:xfrm>
            <a:off x="8983288" y="4098090"/>
            <a:ext cx="2076740" cy="171474"/>
          </a:xfrm>
          <a:prstGeom prst="rect">
            <a:avLst/>
          </a:prstGeom>
        </p:spPr>
      </p:pic>
      <p:sp>
        <p:nvSpPr>
          <p:cNvPr id="34" name="TextBox 33">
            <a:extLst>
              <a:ext uri="{FF2B5EF4-FFF2-40B4-BE49-F238E27FC236}">
                <a16:creationId xmlns:a16="http://schemas.microsoft.com/office/drawing/2014/main" id="{553A0D80-052F-367C-5ED2-C44DC76088ED}"/>
              </a:ext>
            </a:extLst>
          </p:cNvPr>
          <p:cNvSpPr txBox="1"/>
          <p:nvPr/>
        </p:nvSpPr>
        <p:spPr>
          <a:xfrm>
            <a:off x="8556249" y="4873249"/>
            <a:ext cx="3398866" cy="338554"/>
          </a:xfrm>
          <a:prstGeom prst="rect">
            <a:avLst/>
          </a:prstGeom>
          <a:noFill/>
        </p:spPr>
        <p:txBody>
          <a:bodyPr wrap="square" rtlCol="0">
            <a:spAutoFit/>
          </a:bodyPr>
          <a:lstStyle/>
          <a:p>
            <a:r>
              <a:rPr lang="en-SG" sz="1600" dirty="0"/>
              <a:t>8. Export to file</a:t>
            </a:r>
          </a:p>
        </p:txBody>
      </p:sp>
      <p:pic>
        <p:nvPicPr>
          <p:cNvPr id="36" name="Picture 35">
            <a:extLst>
              <a:ext uri="{FF2B5EF4-FFF2-40B4-BE49-F238E27FC236}">
                <a16:creationId xmlns:a16="http://schemas.microsoft.com/office/drawing/2014/main" id="{EEF4D687-F6A5-BFCE-E3B7-EAD02469020A}"/>
              </a:ext>
            </a:extLst>
          </p:cNvPr>
          <p:cNvPicPr>
            <a:picLocks noChangeAspect="1"/>
          </p:cNvPicPr>
          <p:nvPr/>
        </p:nvPicPr>
        <p:blipFill>
          <a:blip r:embed="rId10"/>
          <a:stretch>
            <a:fillRect/>
          </a:stretch>
        </p:blipFill>
        <p:spPr>
          <a:xfrm>
            <a:off x="8640340" y="5311090"/>
            <a:ext cx="2762636" cy="181000"/>
          </a:xfrm>
          <a:prstGeom prst="rect">
            <a:avLst/>
          </a:prstGeom>
        </p:spPr>
      </p:pic>
      <p:cxnSp>
        <p:nvCxnSpPr>
          <p:cNvPr id="38" name="Connector: Elbow 37">
            <a:extLst>
              <a:ext uri="{FF2B5EF4-FFF2-40B4-BE49-F238E27FC236}">
                <a16:creationId xmlns:a16="http://schemas.microsoft.com/office/drawing/2014/main" id="{5F8CB2D5-2B8F-9E90-CB29-BF5189196D07}"/>
              </a:ext>
            </a:extLst>
          </p:cNvPr>
          <p:cNvCxnSpPr>
            <a:stCxn id="18" idx="3"/>
            <a:endCxn id="27" idx="1"/>
          </p:cNvCxnSpPr>
          <p:nvPr/>
        </p:nvCxnSpPr>
        <p:spPr>
          <a:xfrm flipV="1">
            <a:off x="3518335" y="3763804"/>
            <a:ext cx="807988" cy="21899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4AA4F097-770F-4279-2805-699D489E88B7}"/>
              </a:ext>
            </a:extLst>
          </p:cNvPr>
          <p:cNvCxnSpPr>
            <a:stCxn id="27" idx="3"/>
            <a:endCxn id="30" idx="1"/>
          </p:cNvCxnSpPr>
          <p:nvPr/>
        </p:nvCxnSpPr>
        <p:spPr>
          <a:xfrm flipV="1">
            <a:off x="7879644" y="2705061"/>
            <a:ext cx="727013" cy="105874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BF94909-D807-9299-D0C8-D88823897495}"/>
              </a:ext>
            </a:extLst>
          </p:cNvPr>
          <p:cNvCxnSpPr>
            <a:cxnSpLocks/>
          </p:cNvCxnSpPr>
          <p:nvPr/>
        </p:nvCxnSpPr>
        <p:spPr>
          <a:xfrm>
            <a:off x="10065579" y="3362620"/>
            <a:ext cx="3369" cy="309973"/>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DC9D4A33-3AB0-D964-BB4A-F60A0AC23757}"/>
              </a:ext>
            </a:extLst>
          </p:cNvPr>
          <p:cNvCxnSpPr>
            <a:cxnSpLocks/>
          </p:cNvCxnSpPr>
          <p:nvPr/>
        </p:nvCxnSpPr>
        <p:spPr>
          <a:xfrm>
            <a:off x="10065579" y="4329480"/>
            <a:ext cx="0" cy="543769"/>
          </a:xfrm>
          <a:prstGeom prst="straightConnector1">
            <a:avLst/>
          </a:prstGeom>
          <a:ln w="1905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202</TotalTime>
  <Words>2164</Words>
  <Application>Microsoft Office PowerPoint</Application>
  <PresentationFormat>Widescreen</PresentationFormat>
  <Paragraphs>260</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Nicholas Ang</cp:lastModifiedBy>
  <cp:revision>202</cp:revision>
  <dcterms:created xsi:type="dcterms:W3CDTF">2021-04-29T18:58:34Z</dcterms:created>
  <dcterms:modified xsi:type="dcterms:W3CDTF">2024-11-21T13:49:39Z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